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97" r:id="rId2"/>
  </p:sldMasterIdLst>
  <p:notesMasterIdLst>
    <p:notesMasterId r:id="rId48"/>
  </p:notesMasterIdLst>
  <p:sldIdLst>
    <p:sldId id="437" r:id="rId3"/>
    <p:sldId id="438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463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40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41" r:id="rId31"/>
    <p:sldId id="471" r:id="rId32"/>
    <p:sldId id="537" r:id="rId33"/>
    <p:sldId id="538" r:id="rId34"/>
    <p:sldId id="539" r:id="rId35"/>
    <p:sldId id="535" r:id="rId36"/>
    <p:sldId id="536" r:id="rId37"/>
    <p:sldId id="494" r:id="rId38"/>
    <p:sldId id="497" r:id="rId39"/>
    <p:sldId id="498" r:id="rId40"/>
    <p:sldId id="499" r:id="rId41"/>
    <p:sldId id="500" r:id="rId42"/>
    <p:sldId id="501" r:id="rId43"/>
    <p:sldId id="504" r:id="rId44"/>
    <p:sldId id="502" r:id="rId45"/>
    <p:sldId id="503" r:id="rId46"/>
    <p:sldId id="496" r:id="rId47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FFE699"/>
    <a:srgbClr val="FFF6DD"/>
    <a:srgbClr val="D29500"/>
    <a:srgbClr val="E7C077"/>
    <a:srgbClr val="7C5B0A"/>
    <a:srgbClr val="747275"/>
    <a:srgbClr val="929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9419" autoAdjust="0"/>
  </p:normalViewPr>
  <p:slideViewPr>
    <p:cSldViewPr snapToGrid="0" showGuides="1">
      <p:cViewPr varScale="1">
        <p:scale>
          <a:sx n="97" d="100"/>
          <a:sy n="97" d="100"/>
        </p:scale>
        <p:origin x="90" y="408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2020-06-17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39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표본이 적은 이유는 모바일이기 때문이다</a:t>
            </a:r>
            <a:r>
              <a:rPr lang="en-US" altLang="ko-KR" dirty="0"/>
              <a:t>. PC, </a:t>
            </a:r>
            <a:r>
              <a:rPr lang="ko-KR" altLang="en-US" dirty="0"/>
              <a:t>콘솔에는 </a:t>
            </a:r>
            <a:r>
              <a:rPr lang="ko-KR" altLang="en-US" dirty="0" err="1"/>
              <a:t>성공사래가</a:t>
            </a:r>
            <a:r>
              <a:rPr lang="ko-KR" altLang="en-US" dirty="0"/>
              <a:t> 매우 많고</a:t>
            </a:r>
            <a:r>
              <a:rPr lang="en-US" altLang="ko-KR" dirty="0"/>
              <a:t>(</a:t>
            </a:r>
            <a:r>
              <a:rPr lang="ko-KR" altLang="en-US" dirty="0" err="1"/>
              <a:t>데드스페이스</a:t>
            </a:r>
            <a:r>
              <a:rPr lang="en-US" altLang="ko-KR" dirty="0"/>
              <a:t> </a:t>
            </a:r>
            <a:r>
              <a:rPr lang="ko-KR" altLang="en-US" dirty="0"/>
              <a:t>시리즈와 </a:t>
            </a:r>
            <a:r>
              <a:rPr lang="ko-KR" altLang="en-US" dirty="0" err="1"/>
              <a:t>사이버펑크</a:t>
            </a:r>
            <a:r>
              <a:rPr lang="ko-KR" altLang="en-US" dirty="0"/>
              <a:t> 시리즈</a:t>
            </a:r>
            <a:r>
              <a:rPr lang="en-US" altLang="ko-KR" dirty="0"/>
              <a:t>, </a:t>
            </a:r>
            <a:r>
              <a:rPr lang="ko-KR" altLang="en-US" dirty="0" err="1"/>
              <a:t>헤일로</a:t>
            </a:r>
            <a:r>
              <a:rPr lang="ko-KR" altLang="en-US" dirty="0"/>
              <a:t> 시리즈 등</a:t>
            </a:r>
            <a:r>
              <a:rPr lang="en-US" altLang="ko-KR" dirty="0"/>
              <a:t>) </a:t>
            </a:r>
            <a:r>
              <a:rPr lang="ko-KR" altLang="en-US" dirty="0"/>
              <a:t>고정 </a:t>
            </a:r>
            <a:r>
              <a:rPr lang="ko-KR" altLang="en-US" dirty="0" err="1"/>
              <a:t>팬층이</a:t>
            </a:r>
            <a:r>
              <a:rPr lang="ko-KR" altLang="en-US" dirty="0"/>
              <a:t> 두터워 지속적인 개발과 출시가 이루어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표본이 적은 모바일에서도 성공 가능성이 있는 블루오션이라 판단함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ACAD09-2166-418A-8564-7ED4FD64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A010FA35-7CB9-44D9-9923-F4CFE2E1F7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C192F-25D6-4DBD-A1A1-A91FF4A12E91}"/>
              </a:ext>
            </a:extLst>
          </p:cNvPr>
          <p:cNvSpPr/>
          <p:nvPr userDrawn="1"/>
        </p:nvSpPr>
        <p:spPr>
          <a:xfrm>
            <a:off x="950635" y="744432"/>
            <a:ext cx="5157556" cy="2907707"/>
          </a:xfrm>
          <a:prstGeom prst="roundRect">
            <a:avLst>
              <a:gd name="adj" fmla="val 7850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52C79B-5555-4E0E-B08A-EE92522A5B31}"/>
              </a:ext>
            </a:extLst>
          </p:cNvPr>
          <p:cNvSpPr/>
          <p:nvPr userDrawn="1"/>
        </p:nvSpPr>
        <p:spPr>
          <a:xfrm>
            <a:off x="6163569" y="744432"/>
            <a:ext cx="5157556" cy="2907707"/>
          </a:xfrm>
          <a:prstGeom prst="roundRect">
            <a:avLst>
              <a:gd name="adj" fmla="val 6380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87DD04-8F23-47FE-A837-57146B837B48}"/>
              </a:ext>
            </a:extLst>
          </p:cNvPr>
          <p:cNvSpPr/>
          <p:nvPr userDrawn="1"/>
        </p:nvSpPr>
        <p:spPr>
          <a:xfrm>
            <a:off x="950635" y="3683237"/>
            <a:ext cx="5157556" cy="2907707"/>
          </a:xfrm>
          <a:prstGeom prst="roundRect">
            <a:avLst>
              <a:gd name="adj" fmla="val 6674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075E83-CA0A-4F02-BCBC-38D644217833}"/>
              </a:ext>
            </a:extLst>
          </p:cNvPr>
          <p:cNvSpPr/>
          <p:nvPr userDrawn="1"/>
        </p:nvSpPr>
        <p:spPr>
          <a:xfrm>
            <a:off x="6163569" y="3683237"/>
            <a:ext cx="5157556" cy="2907707"/>
          </a:xfrm>
          <a:prstGeom prst="roundRect">
            <a:avLst>
              <a:gd name="adj" fmla="val 5793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89A75C91-0FA5-47F2-BF75-9938FF67D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14088" y="618977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1D33C210-122B-40FC-81BC-8822A22B8C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784578" y="618977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, gear icon">
            <a:extLst>
              <a:ext uri="{FF2B5EF4-FFF2-40B4-BE49-F238E27FC236}">
                <a16:creationId xmlns:a16="http://schemas.microsoft.com/office/drawing/2014/main" id="{4581BB15-7367-43BD-8371-A09B2391D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14088" y="3490364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, gear icon">
            <a:extLst>
              <a:ext uri="{FF2B5EF4-FFF2-40B4-BE49-F238E27FC236}">
                <a16:creationId xmlns:a16="http://schemas.microsoft.com/office/drawing/2014/main" id="{3F7955A8-C097-4D3A-AC80-51A086F8D9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784578" y="3490364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F8D39E8-848B-4FC7-AEDC-35392EBE63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724" y="920179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ECCA484C-6D9C-43FF-A628-B179436FA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75214" y="920179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3FF0D30-53A2-4141-BE60-AAC11CCBB6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72" y="3795718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25AC7C2D-40D5-490C-AFDA-4D1288635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00851" y="3795718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CAFC652-A85F-42A0-A4D8-163E88180D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8900" y="1264778"/>
            <a:ext cx="4737100" cy="23880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6FD324B8-3C25-41A7-A62D-92DCC2E986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7179" y="1264778"/>
            <a:ext cx="4737100" cy="23880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id="{0A268871-7311-42CD-9615-C8FE45942D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58900" y="4213076"/>
            <a:ext cx="4737100" cy="23561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3D67E49E-BC24-4B0D-AE36-D3EDED943B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7179" y="4213076"/>
            <a:ext cx="4737100" cy="23561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3B0C420-D5F5-4DE6-A10B-74214F49F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8900" y="744538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298F6303-88F7-4670-8C62-BB635B88EB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77179" y="744538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E33C56E0-A411-447C-AE8E-292C5BF12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58900" y="3695389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24">
            <a:extLst>
              <a:ext uri="{FF2B5EF4-FFF2-40B4-BE49-F238E27FC236}">
                <a16:creationId xmlns:a16="http://schemas.microsoft.com/office/drawing/2014/main" id="{4CC721C8-9720-4C06-AF51-7561152E53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7179" y="3695389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13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2AC60B-1500-4AA7-857D-CA7A95AAD15B}"/>
              </a:ext>
            </a:extLst>
          </p:cNvPr>
          <p:cNvSpPr/>
          <p:nvPr userDrawn="1"/>
        </p:nvSpPr>
        <p:spPr>
          <a:xfrm>
            <a:off x="329184" y="2432304"/>
            <a:ext cx="5625083" cy="3858768"/>
          </a:xfrm>
          <a:prstGeom prst="roundRect">
            <a:avLst>
              <a:gd name="adj" fmla="val 9197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3C3C0-1D65-42DC-82A0-02CB6A68148D}"/>
              </a:ext>
            </a:extLst>
          </p:cNvPr>
          <p:cNvSpPr/>
          <p:nvPr userDrawn="1"/>
        </p:nvSpPr>
        <p:spPr>
          <a:xfrm>
            <a:off x="6246877" y="2432310"/>
            <a:ext cx="5625083" cy="3858750"/>
          </a:xfrm>
          <a:prstGeom prst="roundRect">
            <a:avLst>
              <a:gd name="adj" fmla="val 8974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5625083" cy="2596889"/>
          </a:xfrm>
          <a:prstGeom prst="roundRect">
            <a:avLst>
              <a:gd name="adj" fmla="val 10799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0CEDBE-C713-4ED6-8143-CCF9EF3E5AC7}"/>
              </a:ext>
            </a:extLst>
          </p:cNvPr>
          <p:cNvSpPr/>
          <p:nvPr userDrawn="1"/>
        </p:nvSpPr>
        <p:spPr>
          <a:xfrm>
            <a:off x="6237735" y="941831"/>
            <a:ext cx="5634225" cy="2596877"/>
          </a:xfrm>
          <a:prstGeom prst="roundRect">
            <a:avLst>
              <a:gd name="adj" fmla="val 11189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3704DBC4-0EA9-41F8-ABE5-674E58F6F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840" y="1053548"/>
            <a:ext cx="5092998" cy="2375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0C9EA3C7-C648-4AA9-BB8A-0ADA1743E5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7162" y="1053548"/>
            <a:ext cx="5092998" cy="2375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6" name="내용 개체 틀 13">
            <a:extLst>
              <a:ext uri="{FF2B5EF4-FFF2-40B4-BE49-F238E27FC236}">
                <a16:creationId xmlns:a16="http://schemas.microsoft.com/office/drawing/2014/main" id="{0A0BD2AC-F26B-41A3-8DDA-AFEC978D3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840" y="3620029"/>
            <a:ext cx="5092998" cy="2596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7" name="내용 개체 틀 13">
            <a:extLst>
              <a:ext uri="{FF2B5EF4-FFF2-40B4-BE49-F238E27FC236}">
                <a16:creationId xmlns:a16="http://schemas.microsoft.com/office/drawing/2014/main" id="{A326710F-F6D1-4B76-802C-D57E4A4E54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7162" y="3620029"/>
            <a:ext cx="5092998" cy="2596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C3F9A6F-FF74-4688-AA5F-1A210088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5937B7E0-1CA5-4AEC-A653-25F6F66DFF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13307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2AC60B-1500-4AA7-857D-CA7A95AAD15B}"/>
              </a:ext>
            </a:extLst>
          </p:cNvPr>
          <p:cNvSpPr/>
          <p:nvPr userDrawn="1"/>
        </p:nvSpPr>
        <p:spPr>
          <a:xfrm>
            <a:off x="329184" y="2432304"/>
            <a:ext cx="11558016" cy="3858768"/>
          </a:xfrm>
          <a:prstGeom prst="roundRect">
            <a:avLst>
              <a:gd name="adj" fmla="val 8939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11558016" cy="2596889"/>
          </a:xfrm>
          <a:prstGeom prst="roundRect">
            <a:avLst>
              <a:gd name="adj" fmla="val 10799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3704DBC4-0EA9-41F8-ABE5-674E58F6F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840" y="1053548"/>
            <a:ext cx="5302064" cy="2375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6" name="내용 개체 틀 13">
            <a:extLst>
              <a:ext uri="{FF2B5EF4-FFF2-40B4-BE49-F238E27FC236}">
                <a16:creationId xmlns:a16="http://schemas.microsoft.com/office/drawing/2014/main" id="{0A0BD2AC-F26B-41A3-8DDA-AFEC978D3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840" y="3620029"/>
            <a:ext cx="5302064" cy="2596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8" name="내용 개체 틀 13">
            <a:extLst>
              <a:ext uri="{FF2B5EF4-FFF2-40B4-BE49-F238E27FC236}">
                <a16:creationId xmlns:a16="http://schemas.microsoft.com/office/drawing/2014/main" id="{40259F36-23B3-4BD7-8BAA-1C5CF2E361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8096" y="1053548"/>
            <a:ext cx="5302064" cy="2375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9" name="내용 개체 틀 13">
            <a:extLst>
              <a:ext uri="{FF2B5EF4-FFF2-40B4-BE49-F238E27FC236}">
                <a16:creationId xmlns:a16="http://schemas.microsoft.com/office/drawing/2014/main" id="{D02E25CB-1776-4C08-8693-18CB0EAC38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096" y="3620029"/>
            <a:ext cx="5302064" cy="2596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0859624-F807-498C-ABA9-FD8912A1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DE45F7CA-1BD7-4CE3-8C50-9CE364D342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322692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3C3C0-1D65-42DC-82A0-02CB6A68148D}"/>
              </a:ext>
            </a:extLst>
          </p:cNvPr>
          <p:cNvSpPr/>
          <p:nvPr userDrawn="1"/>
        </p:nvSpPr>
        <p:spPr>
          <a:xfrm>
            <a:off x="2523281" y="941831"/>
            <a:ext cx="9348679" cy="5349229"/>
          </a:xfrm>
          <a:prstGeom prst="roundRect">
            <a:avLst>
              <a:gd name="adj" fmla="val 6373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5766816" cy="5349229"/>
          </a:xfrm>
          <a:prstGeom prst="roundRect">
            <a:avLst>
              <a:gd name="adj" fmla="val 5606"/>
            </a:avLst>
          </a:prstGeom>
          <a:solidFill>
            <a:srgbClr val="FFE6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3">
            <a:extLst>
              <a:ext uri="{FF2B5EF4-FFF2-40B4-BE49-F238E27FC236}">
                <a16:creationId xmlns:a16="http://schemas.microsoft.com/office/drawing/2014/main" id="{A8CFB097-7B0A-47E0-8C47-FF365453E4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409" y="1053547"/>
            <a:ext cx="5128591" cy="50788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1BFCE772-16D0-40FB-8FCC-ED5E8083CE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50788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57E841-632C-41E5-8963-E9330114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BBEB6E6D-A469-4FA2-BFC9-62A8267FD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97676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3C3C0-1D65-42DC-82A0-02CB6A68148D}"/>
              </a:ext>
            </a:extLst>
          </p:cNvPr>
          <p:cNvSpPr/>
          <p:nvPr userDrawn="1"/>
        </p:nvSpPr>
        <p:spPr>
          <a:xfrm>
            <a:off x="2523281" y="941831"/>
            <a:ext cx="9348679" cy="5349229"/>
          </a:xfrm>
          <a:prstGeom prst="roundRect">
            <a:avLst>
              <a:gd name="adj" fmla="val 6373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5766816" cy="5349229"/>
          </a:xfrm>
          <a:prstGeom prst="roundRect">
            <a:avLst>
              <a:gd name="adj" fmla="val 5606"/>
            </a:avLst>
          </a:prstGeom>
          <a:solidFill>
            <a:srgbClr val="FFE6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3">
            <a:extLst>
              <a:ext uri="{FF2B5EF4-FFF2-40B4-BE49-F238E27FC236}">
                <a16:creationId xmlns:a16="http://schemas.microsoft.com/office/drawing/2014/main" id="{A8CFB097-7B0A-47E0-8C47-FF365453E4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409" y="1197602"/>
            <a:ext cx="5128591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1BFCE772-16D0-40FB-8FCC-ED5E8083CE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197602"/>
            <a:ext cx="5418365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57E841-632C-41E5-8963-E9330114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BBEB6E6D-A469-4FA2-BFC9-62A8267FD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0" name="내용 개체 틀 13">
            <a:extLst>
              <a:ext uri="{FF2B5EF4-FFF2-40B4-BE49-F238E27FC236}">
                <a16:creationId xmlns:a16="http://schemas.microsoft.com/office/drawing/2014/main" id="{F1DE817F-41A1-45E1-8F7C-0246617138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409" y="3684771"/>
            <a:ext cx="5128591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DB1F6F1D-8182-4384-B1DE-5783772BFC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1957" y="3684771"/>
            <a:ext cx="5418365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58731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1957FCE-E38E-4ABB-A58C-9022DB1CF9A7}"/>
              </a:ext>
            </a:extLst>
          </p:cNvPr>
          <p:cNvSpPr/>
          <p:nvPr userDrawn="1"/>
        </p:nvSpPr>
        <p:spPr>
          <a:xfrm>
            <a:off x="2523281" y="3656705"/>
            <a:ext cx="9348679" cy="2572645"/>
          </a:xfrm>
          <a:prstGeom prst="roundRect">
            <a:avLst>
              <a:gd name="adj" fmla="val 7163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0FCD2C8-7310-4FF3-812E-3319E32B2B0A}"/>
              </a:ext>
            </a:extLst>
          </p:cNvPr>
          <p:cNvSpPr/>
          <p:nvPr userDrawn="1"/>
        </p:nvSpPr>
        <p:spPr>
          <a:xfrm>
            <a:off x="329184" y="3656705"/>
            <a:ext cx="5766816" cy="2572645"/>
          </a:xfrm>
          <a:prstGeom prst="roundRect">
            <a:avLst>
              <a:gd name="adj" fmla="val 7976"/>
            </a:avLst>
          </a:prstGeom>
          <a:solidFill>
            <a:srgbClr val="FFE6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3C3C0-1D65-42DC-82A0-02CB6A68148D}"/>
              </a:ext>
            </a:extLst>
          </p:cNvPr>
          <p:cNvSpPr/>
          <p:nvPr userDrawn="1"/>
        </p:nvSpPr>
        <p:spPr>
          <a:xfrm>
            <a:off x="2523281" y="941831"/>
            <a:ext cx="9348679" cy="2572645"/>
          </a:xfrm>
          <a:prstGeom prst="roundRect">
            <a:avLst>
              <a:gd name="adj" fmla="val 10322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5766816" cy="2572645"/>
          </a:xfrm>
          <a:prstGeom prst="roundRect">
            <a:avLst>
              <a:gd name="adj" fmla="val 9555"/>
            </a:avLst>
          </a:prstGeom>
          <a:solidFill>
            <a:srgbClr val="FFE6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3">
            <a:extLst>
              <a:ext uri="{FF2B5EF4-FFF2-40B4-BE49-F238E27FC236}">
                <a16:creationId xmlns:a16="http://schemas.microsoft.com/office/drawing/2014/main" id="{A8CFB097-7B0A-47E0-8C47-FF365453E4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409" y="1053547"/>
            <a:ext cx="5128591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1BFCE772-16D0-40FB-8FCC-ED5E8083CE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57E841-632C-41E5-8963-E9330114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BBEB6E6D-A469-4FA2-BFC9-62A8267FD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0" name="내용 개체 틀 13">
            <a:extLst>
              <a:ext uri="{FF2B5EF4-FFF2-40B4-BE49-F238E27FC236}">
                <a16:creationId xmlns:a16="http://schemas.microsoft.com/office/drawing/2014/main" id="{2EC26CC0-5537-4055-9BFB-C6BCCDDC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409" y="3755301"/>
            <a:ext cx="5128591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1" name="내용 개체 틀 13">
            <a:extLst>
              <a:ext uri="{FF2B5EF4-FFF2-40B4-BE49-F238E27FC236}">
                <a16:creationId xmlns:a16="http://schemas.microsoft.com/office/drawing/2014/main" id="{ED0701BC-429B-4EBC-9C14-984817EF58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1957" y="3755301"/>
            <a:ext cx="5418365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814820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613C3C0-1D65-42DC-82A0-02CB6A68148D}"/>
              </a:ext>
            </a:extLst>
          </p:cNvPr>
          <p:cNvSpPr/>
          <p:nvPr userDrawn="1"/>
        </p:nvSpPr>
        <p:spPr>
          <a:xfrm>
            <a:off x="2523281" y="941831"/>
            <a:ext cx="9348679" cy="5287519"/>
          </a:xfrm>
          <a:prstGeom prst="roundRect">
            <a:avLst>
              <a:gd name="adj" fmla="val 5518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0FCD2C8-7310-4FF3-812E-3319E32B2B0A}"/>
              </a:ext>
            </a:extLst>
          </p:cNvPr>
          <p:cNvSpPr/>
          <p:nvPr userDrawn="1"/>
        </p:nvSpPr>
        <p:spPr>
          <a:xfrm>
            <a:off x="329184" y="3656705"/>
            <a:ext cx="5766816" cy="2572645"/>
          </a:xfrm>
          <a:prstGeom prst="roundRect">
            <a:avLst>
              <a:gd name="adj" fmla="val 7976"/>
            </a:avLst>
          </a:prstGeom>
          <a:solidFill>
            <a:srgbClr val="FFE6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5766816" cy="2572645"/>
          </a:xfrm>
          <a:prstGeom prst="roundRect">
            <a:avLst>
              <a:gd name="adj" fmla="val 9555"/>
            </a:avLst>
          </a:prstGeom>
          <a:solidFill>
            <a:srgbClr val="FFE69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3">
            <a:extLst>
              <a:ext uri="{FF2B5EF4-FFF2-40B4-BE49-F238E27FC236}">
                <a16:creationId xmlns:a16="http://schemas.microsoft.com/office/drawing/2014/main" id="{A8CFB097-7B0A-47E0-8C47-FF365453E4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409" y="1053547"/>
            <a:ext cx="5128591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1BFCE772-16D0-40FB-8FCC-ED5E8083CE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57E841-632C-41E5-8963-E9330114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BBEB6E6D-A469-4FA2-BFC9-62A8267FD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0" name="내용 개체 틀 13">
            <a:extLst>
              <a:ext uri="{FF2B5EF4-FFF2-40B4-BE49-F238E27FC236}">
                <a16:creationId xmlns:a16="http://schemas.microsoft.com/office/drawing/2014/main" id="{2EC26CC0-5537-4055-9BFB-C6BCCDDC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409" y="3755301"/>
            <a:ext cx="5128591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21" name="내용 개체 틀 13">
            <a:extLst>
              <a:ext uri="{FF2B5EF4-FFF2-40B4-BE49-F238E27FC236}">
                <a16:creationId xmlns:a16="http://schemas.microsoft.com/office/drawing/2014/main" id="{ED0701BC-429B-4EBC-9C14-984817EF58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1957" y="3755301"/>
            <a:ext cx="5418365" cy="23754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1554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22AC60B-1500-4AA7-857D-CA7A95AAD15B}"/>
              </a:ext>
            </a:extLst>
          </p:cNvPr>
          <p:cNvSpPr/>
          <p:nvPr userDrawn="1"/>
        </p:nvSpPr>
        <p:spPr>
          <a:xfrm>
            <a:off x="329184" y="941831"/>
            <a:ext cx="11533632" cy="5349241"/>
          </a:xfrm>
          <a:prstGeom prst="roundRect">
            <a:avLst>
              <a:gd name="adj" fmla="val 6038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305AE9-8028-4627-B184-6FBDE4529F2B}"/>
              </a:ext>
            </a:extLst>
          </p:cNvPr>
          <p:cNvSpPr/>
          <p:nvPr userDrawn="1"/>
        </p:nvSpPr>
        <p:spPr>
          <a:xfrm>
            <a:off x="329184" y="941831"/>
            <a:ext cx="5625083" cy="2596889"/>
          </a:xfrm>
          <a:prstGeom prst="roundRect">
            <a:avLst>
              <a:gd name="adj" fmla="val 10799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3704DBC4-0EA9-41F8-ABE5-674E58F6FD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840" y="1053548"/>
            <a:ext cx="5092998" cy="2375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0C9EA3C7-C648-4AA9-BB8A-0ADA1743E5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7162" y="1053548"/>
            <a:ext cx="5092998" cy="23754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6" name="내용 개체 틀 13">
            <a:extLst>
              <a:ext uri="{FF2B5EF4-FFF2-40B4-BE49-F238E27FC236}">
                <a16:creationId xmlns:a16="http://schemas.microsoft.com/office/drawing/2014/main" id="{0A0BD2AC-F26B-41A3-8DDA-AFEC978D3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840" y="3620029"/>
            <a:ext cx="5092998" cy="2596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7" name="내용 개체 틀 13">
            <a:extLst>
              <a:ext uri="{FF2B5EF4-FFF2-40B4-BE49-F238E27FC236}">
                <a16:creationId xmlns:a16="http://schemas.microsoft.com/office/drawing/2014/main" id="{A326710F-F6D1-4B76-802C-D57E4A4E54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7162" y="3620029"/>
            <a:ext cx="5092998" cy="25968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C3F9A6F-FF74-4688-AA5F-1A210088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5937B7E0-1CA5-4AEC-A653-25F6F66DFF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604324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9C578-08C5-4693-AEE0-101C6D863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0001D1-16AA-4A85-8C14-FA28F10A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92B4F-3406-4447-B2AA-E093EF5B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E0515-DE7F-49DA-A8AE-525B12EB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B0DD4-C555-401A-8EEB-A5BD1693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88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76CDF-8168-41F6-806D-0C759B84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8490B-23BB-431C-A642-65C4DE2F0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38063-9668-4810-BAC0-7488FB81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9EA527-5686-441B-AAA8-5B6E2714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8D0E1-CCF2-427C-ABFC-7439D1AA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4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EFE9-0562-43E3-8472-E270D38B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009A68-19E7-48A2-90A3-B34BC3B7E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8EF75-DD73-42E0-A1C9-A11ED00E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1B1F0-A8F5-4714-A70E-41C28B31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D72F8-BF6A-4FCC-A9BB-1B507B68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15EDC-9703-4FBD-A5EC-BE26F238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8C37F-605C-4D4A-BD15-C2D99E428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7E6299-BB52-4E29-9677-B02A34AB0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7EA983-CECD-4877-B422-8E7D88B7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765962-0591-4074-A696-DBF0FA10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2D09E-B62D-4989-8D93-61ACE8AC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99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04A97-7D79-40F5-A6EB-9BA58B14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88B19F-5462-4AC2-9212-D9D9A8AD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6A8EE0-6AD8-4976-B702-D91A39ECE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9C2611-CC14-40FA-99DF-10D371EBD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A482F1-2ACC-4320-B7CE-95A6E2616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DF524A-06AE-4CDB-BBEB-1BDB975C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FE0B0C-3179-48B8-9809-A13F2717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F84DF4-A17A-49AC-9585-8B4DE762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8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CEDCB-761D-4C58-83E7-90A50369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9ED55A-7FE3-455E-AFE8-6ECDBD5E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C27F2A-A8BC-48BB-BF87-0B02877C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60C7BF-E254-44C1-B340-DD32FD8B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06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E20E2C-0A40-4D0D-BCA9-C68BA193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A877BA-F26D-4A43-99C7-B88617C5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2A456-4BAC-4E45-B329-C303C3EA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24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779B-03B9-4386-858D-5D26A861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91D6C-61E2-4896-A1F8-6D5F81612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DF9B73-54A1-4DC3-A214-65D37B237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E681E0-6C37-45A6-B0DB-9803600C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72DCD-3B8A-44CD-A0B0-11F0292B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CB5A4-748F-4A47-A397-E9D63F13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260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CF74-C61C-4289-903C-CE505639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76C6D6-4C8A-44F6-8FA5-D9B9A947F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8437A-9B31-4BC9-A317-E22170AD4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168B1D-93FB-4079-9097-0245B1FE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93E83D-450B-4D1C-A626-E24E5D7B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3A238D-C67B-433F-8D85-CEA4A9C3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23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7508F-A201-4010-9D27-B773760BE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49966-4174-4F28-B3D6-3585411BD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B0536D-931D-4485-BD34-9E3E5F2F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27851-5D72-447F-B065-12539E04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B53DB-EBEB-425D-BCCA-648492B8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767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C2344F-C771-47F0-92F9-12C2DC50E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4B634-454F-4312-A8F5-A0D58B73E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F703A-B669-4EEE-A846-2B5FA9B5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162F9C-E703-45B5-87D2-D333E84894F3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ADD7D-436B-4250-B13A-36D9089A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230E5-BED6-4A6C-B0B3-DF11B0F6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6C736-09E3-4A06-936F-71D0BA77A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B38D9A-071A-4EC2-A34A-B1B5FE59FA83}"/>
              </a:ext>
            </a:extLst>
          </p:cNvPr>
          <p:cNvSpPr/>
          <p:nvPr userDrawn="1"/>
        </p:nvSpPr>
        <p:spPr>
          <a:xfrm>
            <a:off x="419100" y="1899919"/>
            <a:ext cx="11323722" cy="4456431"/>
          </a:xfrm>
          <a:prstGeom prst="roundRect">
            <a:avLst>
              <a:gd name="adj" fmla="val 9197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FC68D1-E570-4187-AB6D-3F652B5E5A26}"/>
              </a:ext>
            </a:extLst>
          </p:cNvPr>
          <p:cNvSpPr/>
          <p:nvPr userDrawn="1"/>
        </p:nvSpPr>
        <p:spPr>
          <a:xfrm>
            <a:off x="414988" y="806825"/>
            <a:ext cx="11356577" cy="1865256"/>
          </a:xfrm>
          <a:prstGeom prst="roundRect">
            <a:avLst>
              <a:gd name="adj" fmla="val 26051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876DAD-6EDC-4572-BFE0-5D06E222674A}"/>
              </a:ext>
            </a:extLst>
          </p:cNvPr>
          <p:cNvSpPr/>
          <p:nvPr userDrawn="1"/>
        </p:nvSpPr>
        <p:spPr>
          <a:xfrm>
            <a:off x="419100" y="786213"/>
            <a:ext cx="11323722" cy="5595336"/>
          </a:xfrm>
          <a:prstGeom prst="roundRect">
            <a:avLst>
              <a:gd name="adj" fmla="val 9197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56A0F4-F6C7-4953-9AAD-E17A68B82604}"/>
              </a:ext>
            </a:extLst>
          </p:cNvPr>
          <p:cNvSpPr/>
          <p:nvPr userDrawn="1"/>
        </p:nvSpPr>
        <p:spPr>
          <a:xfrm>
            <a:off x="414989" y="785814"/>
            <a:ext cx="6713176" cy="3806968"/>
          </a:xfrm>
          <a:prstGeom prst="roundRect">
            <a:avLst>
              <a:gd name="adj" fmla="val 13965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  <p:sldLayoutId id="2147483796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FFC429-64A1-43E4-9E62-0335D572996B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" name="순서도: 수동 입력 7">
            <a:extLst>
              <a:ext uri="{FF2B5EF4-FFF2-40B4-BE49-F238E27FC236}">
                <a16:creationId xmlns:a16="http://schemas.microsoft.com/office/drawing/2014/main" id="{5C63B02D-D9F2-4BBA-B001-DE0D10B89125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0E1ADA5C-19A4-4D05-8C15-1D164562ED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6EE79509-553A-4AD7-AC88-0D4BE310413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DEE5FFC7-A7DD-404C-A262-F37A24FD4F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3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1" r:id="rId2"/>
    <p:sldLayoutId id="2147483810" r:id="rId3"/>
    <p:sldLayoutId id="2147483813" r:id="rId4"/>
    <p:sldLayoutId id="2147483814" r:id="rId5"/>
    <p:sldLayoutId id="2147483815" r:id="rId6"/>
    <p:sldLayoutId id="2147483812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타임키퍼</a:t>
            </a:r>
            <a:r>
              <a:rPr lang="en-US" altLang="ko-KR" dirty="0"/>
              <a:t>(Time Keeper)’ </a:t>
            </a:r>
            <a:r>
              <a:rPr lang="ko-KR" altLang="en-US" dirty="0"/>
              <a:t>기초 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49"/>
            <a:ext cx="6734175" cy="1133879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468BB48-3072-4C3E-AE62-60D5BC392D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4"/>
          <a:stretch/>
        </p:blipFill>
        <p:spPr>
          <a:xfrm>
            <a:off x="585788" y="1138952"/>
            <a:ext cx="5129212" cy="192172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94F3D-8444-4863-B763-6CA9868E39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sz="1200" dirty="0"/>
              <a:t>만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일정 경험치에 도달하면 캐릭터의 레벨이 </a:t>
            </a:r>
            <a:r>
              <a:rPr lang="en-US" altLang="ko-KR" sz="1200" dirty="0"/>
              <a:t>1</a:t>
            </a:r>
            <a:r>
              <a:rPr lang="ko-KR" altLang="en-US" sz="1200" dirty="0"/>
              <a:t>상승한다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개의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중 유저가 원하는 </a:t>
            </a:r>
            <a:r>
              <a:rPr lang="ko-KR" altLang="en-US" sz="1200" dirty="0" err="1"/>
              <a:t>스텟을</a:t>
            </a:r>
            <a:r>
              <a:rPr lang="ko-KR" altLang="en-US" sz="1200" dirty="0"/>
              <a:t> 선택해 강화가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AD5F70F-225D-479D-85A7-A8677F48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542A7D-824B-4A37-8900-DDD2D5FA0F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C66048-97E8-4DBF-8A05-F592719A53A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sz="1200" dirty="0"/>
              <a:t>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en-US" altLang="ko-KR" sz="1200" dirty="0"/>
          </a:p>
        </p:txBody>
      </p:sp>
      <p:pic>
        <p:nvPicPr>
          <p:cNvPr id="10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AF216069-7CC8-4185-BA1B-1D0587387D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67"/>
          <a:stretch/>
        </p:blipFill>
        <p:spPr>
          <a:xfrm>
            <a:off x="589852" y="3797327"/>
            <a:ext cx="5121084" cy="1841473"/>
          </a:xfrm>
        </p:spPr>
      </p:pic>
      <p:pic>
        <p:nvPicPr>
          <p:cNvPr id="11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09EC0496-D950-44E1-B426-C60AB7D7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45"/>
          <a:stretch/>
        </p:blipFill>
        <p:spPr>
          <a:xfrm>
            <a:off x="585788" y="3060673"/>
            <a:ext cx="5129212" cy="283474"/>
          </a:xfrm>
          <a:prstGeom prst="rect">
            <a:avLst/>
          </a:prstGeom>
        </p:spPr>
      </p:pic>
      <p:pic>
        <p:nvPicPr>
          <p:cNvPr id="12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E7BE02D4-F793-415A-A001-1718318C21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33"/>
          <a:stretch/>
        </p:blipFill>
        <p:spPr>
          <a:xfrm>
            <a:off x="589852" y="5638800"/>
            <a:ext cx="5121084" cy="4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9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00868-429A-4C54-AA1B-2E179FEDB25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en-US" altLang="ko-KR" sz="1400" dirty="0"/>
              <a:t>(</a:t>
            </a:r>
            <a:r>
              <a:rPr lang="ko-KR" altLang="en-US" sz="1400" dirty="0"/>
              <a:t>힘</a:t>
            </a:r>
            <a:r>
              <a:rPr lang="en-US" altLang="ko-KR" sz="1400" dirty="0"/>
              <a:t>, </a:t>
            </a:r>
            <a:r>
              <a:rPr lang="ko-KR" altLang="en-US" sz="1400" dirty="0"/>
              <a:t>체력</a:t>
            </a:r>
            <a:r>
              <a:rPr lang="en-US" altLang="ko-KR" sz="1400" dirty="0"/>
              <a:t>, </a:t>
            </a:r>
            <a:r>
              <a:rPr lang="ko-KR" altLang="en-US" sz="1400" dirty="0"/>
              <a:t>민첩</a:t>
            </a:r>
            <a:r>
              <a:rPr lang="en-US" altLang="ko-KR" sz="1400" dirty="0"/>
              <a:t>, </a:t>
            </a:r>
            <a:r>
              <a:rPr lang="ko-KR" altLang="en-US" sz="1400" dirty="0"/>
              <a:t>탐욕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소비해 원하는 만큼 성장 시킬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스텟에</a:t>
            </a:r>
            <a:r>
              <a:rPr lang="ko-KR" altLang="en-US" sz="1400" dirty="0"/>
              <a:t> 투자한 포인트가 </a:t>
            </a:r>
            <a:r>
              <a:rPr lang="en-US" altLang="ko-KR" sz="1400" dirty="0"/>
              <a:t>5, 10, 20 </a:t>
            </a:r>
            <a:r>
              <a:rPr lang="ko-KR" altLang="en-US" sz="1400" dirty="0"/>
              <a:t>이 될 때 바다 해당 </a:t>
            </a:r>
            <a:r>
              <a:rPr lang="ko-KR" altLang="en-US" sz="1400" dirty="0" err="1"/>
              <a:t>스텟과</a:t>
            </a:r>
            <a:r>
              <a:rPr lang="ko-KR" altLang="en-US" sz="1400" dirty="0"/>
              <a:t> 연관된 효과를 획득하게 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5CBECD6-76D2-48E7-B82B-B9AEA682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7CDFE1-0293-407C-9E76-3E06BC688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F7AA7BD-F978-4E53-9C18-0B3B40C0A0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스텟을</a:t>
            </a:r>
            <a:r>
              <a:rPr lang="ko-KR" altLang="en-US" sz="1400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sz="1400" dirty="0"/>
              <a:t>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</a:t>
            </a:r>
            <a:r>
              <a:rPr lang="ko-KR" altLang="en-US" sz="1400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sz="1400" dirty="0"/>
              <a:t>함</a:t>
            </a:r>
          </a:p>
        </p:txBody>
      </p:sp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9A19FA16-38AF-41EB-B7FC-01FD5D538E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176168"/>
            <a:ext cx="5129212" cy="2130764"/>
          </a:xfr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ABD41434-C01C-499A-8639-0B37400307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4094176"/>
            <a:ext cx="5129212" cy="1698598"/>
          </a:xfrm>
        </p:spPr>
      </p:pic>
    </p:spTree>
    <p:extLst>
      <p:ext uri="{BB962C8B-B14F-4D97-AF65-F5344CB8AC3E}">
        <p14:creationId xmlns:p14="http://schemas.microsoft.com/office/powerpoint/2010/main" val="22286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1ACC4-D60A-4BE6-9541-977949170C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투자하는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마다 지급하는 효과가 다르다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투자한 포인트를 회수할 수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레벨 당 </a:t>
            </a:r>
            <a:r>
              <a:rPr lang="en-US" altLang="ko-KR" sz="1200" dirty="0"/>
              <a:t>1</a:t>
            </a:r>
            <a:r>
              <a:rPr lang="ko-KR" altLang="en-US" sz="1200" dirty="0"/>
              <a:t>포인트를 지급받기 때문에 초기에는 포인트의 여유가 생긴다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점차 레벨이 높아지면서 성장이 느려 포인트가 부족해진다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sz="1200" dirty="0"/>
              <a:t>하게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8E5DB81-3124-4D2D-A046-84F6D659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E51C9-B82B-48AE-BDC7-EA44F4E36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6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56AB09DB-BB8C-4C67-8700-EDCD3C2081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520926"/>
            <a:ext cx="5129212" cy="4144761"/>
          </a:xfrm>
        </p:spPr>
      </p:pic>
    </p:spTree>
    <p:extLst>
      <p:ext uri="{BB962C8B-B14F-4D97-AF65-F5344CB8AC3E}">
        <p14:creationId xmlns:p14="http://schemas.microsoft.com/office/powerpoint/2010/main" val="54602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3918C-E012-4A4D-9FE3-13B5BE3F4F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기본적으로 </a:t>
            </a:r>
            <a:r>
              <a:rPr lang="en-US" altLang="ko-KR" sz="1200" dirty="0"/>
              <a:t>2</a:t>
            </a:r>
            <a:r>
              <a:rPr lang="ko-KR" altLang="en-US" sz="1200" dirty="0"/>
              <a:t>개의 캐릭터를 추가로 생성할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삭제와 생성을 자유롭게 할 수 있도록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클라우드 서버를 통해 유저가 원하는 캐릭터를 서버에 저장할 수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클라우드 서버에 저장하는 캐릭터의 수는 제한하지 않는다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sz="1200" dirty="0"/>
              <a:t>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업데이트를 통해 유저가 새로운 아이템</a:t>
            </a:r>
            <a:r>
              <a:rPr lang="en-US" altLang="ko-KR" sz="1200" dirty="0"/>
              <a:t>, </a:t>
            </a:r>
            <a:r>
              <a:rPr lang="ko-KR" altLang="en-US" sz="1200" dirty="0"/>
              <a:t>또는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sz="1200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A6635D-73B0-4009-AB10-43C6736E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D8B8AB-7807-4D24-B20F-B2F9946595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6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75180E41-E565-4DEA-B5D0-C9D0431453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6" y="1194322"/>
            <a:ext cx="4889416" cy="4797968"/>
          </a:xfrm>
        </p:spPr>
      </p:pic>
    </p:spTree>
    <p:extLst>
      <p:ext uri="{BB962C8B-B14F-4D97-AF65-F5344CB8AC3E}">
        <p14:creationId xmlns:p14="http://schemas.microsoft.com/office/powerpoint/2010/main" val="363113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D5EF2-FD54-43D5-960F-6BEE525E9C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197602"/>
            <a:ext cx="5418365" cy="4861886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캐릭터로 가능한 동작 </a:t>
            </a:r>
            <a:r>
              <a:rPr lang="en-US" altLang="ko-KR" sz="1200" dirty="0"/>
              <a:t>: </a:t>
            </a:r>
            <a:r>
              <a:rPr lang="ko-KR" altLang="en-US" sz="1200" dirty="0"/>
              <a:t>일반 공격</a:t>
            </a:r>
            <a:r>
              <a:rPr lang="en-US" altLang="ko-KR" sz="1200" dirty="0"/>
              <a:t>, </a:t>
            </a:r>
            <a:r>
              <a:rPr lang="ko-KR" altLang="en-US" sz="1200" dirty="0"/>
              <a:t>스킬</a:t>
            </a:r>
            <a:r>
              <a:rPr lang="en-US" altLang="ko-KR" sz="1200" dirty="0"/>
              <a:t>, </a:t>
            </a:r>
            <a:r>
              <a:rPr lang="ko-KR" altLang="en-US" sz="1200" dirty="0"/>
              <a:t>이동</a:t>
            </a:r>
            <a:r>
              <a:rPr lang="en-US" altLang="ko-KR" sz="1200" dirty="0"/>
              <a:t>, </a:t>
            </a:r>
            <a:r>
              <a:rPr lang="ko-KR" altLang="en-US" sz="1200" dirty="0"/>
              <a:t>회피 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캐릭터의 상태 값 </a:t>
            </a:r>
            <a:r>
              <a:rPr lang="en-US" altLang="ko-KR" sz="1200" dirty="0"/>
              <a:t>: </a:t>
            </a:r>
            <a:r>
              <a:rPr lang="ko-KR" altLang="en-US" sz="1200" dirty="0"/>
              <a:t>체력</a:t>
            </a:r>
            <a:r>
              <a:rPr lang="en-US" altLang="ko-KR" sz="1200" dirty="0"/>
              <a:t>, </a:t>
            </a:r>
            <a:r>
              <a:rPr lang="ko-KR" altLang="en-US" sz="1200" dirty="0"/>
              <a:t>방어막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각각의 동작을 수행하는데 필요한 수치 값을 미리 구상해 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던전에서 유지되는 인벤토리를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대부분 기존 </a:t>
            </a:r>
            <a:r>
              <a:rPr lang="en-US" altLang="ko-KR" sz="1200" dirty="0"/>
              <a:t>RPG</a:t>
            </a:r>
            <a:r>
              <a:rPr lang="ko-KR" altLang="en-US" sz="1200" dirty="0"/>
              <a:t>게임에서 자주 볼 수 있는 상태 값들이다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RPG</a:t>
            </a:r>
            <a:r>
              <a:rPr lang="ko-KR" altLang="en-US" sz="1200" dirty="0"/>
              <a:t>가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에서 파생된 장르의 게임이라 상태 값과 가능한 동작들이 유사한 것이 많다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sz="1200" dirty="0"/>
              <a:t>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동작을 구상해 </a:t>
            </a:r>
            <a:r>
              <a:rPr lang="en-US" altLang="ko-KR" sz="1200" dirty="0"/>
              <a:t>UI</a:t>
            </a:r>
            <a:r>
              <a:rPr lang="ko-KR" altLang="en-US" sz="1200" dirty="0"/>
              <a:t>기획에 활용하려고 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A7D215-2238-45DA-A60B-DB24102D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84508E-41C4-41BA-94FB-76F67D39E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8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7BCE51BC-BF9E-4453-AEC6-2A2EAF79996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2" y="1196975"/>
            <a:ext cx="4186923" cy="2376488"/>
          </a:xfrm>
        </p:spPr>
      </p:pic>
      <p:pic>
        <p:nvPicPr>
          <p:cNvPr id="9" name="내용 개체 틀 11">
            <a:extLst>
              <a:ext uri="{FF2B5EF4-FFF2-40B4-BE49-F238E27FC236}">
                <a16:creationId xmlns:a16="http://schemas.microsoft.com/office/drawing/2014/main" id="{AB3D3BAC-66B1-48CD-B6D4-5D29DAA5CA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2" y="3684588"/>
            <a:ext cx="4175904" cy="23749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643F77-A18C-4C27-A34A-ED0A5E790197}"/>
              </a:ext>
            </a:extLst>
          </p:cNvPr>
          <p:cNvSpPr txBox="1"/>
          <p:nvPr/>
        </p:nvSpPr>
        <p:spPr>
          <a:xfrm>
            <a:off x="2366364" y="1853455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A5C45-FA8F-41E6-8CD9-C32018738DAA}"/>
              </a:ext>
            </a:extLst>
          </p:cNvPr>
          <p:cNvSpPr txBox="1"/>
          <p:nvPr/>
        </p:nvSpPr>
        <p:spPr>
          <a:xfrm>
            <a:off x="2302244" y="5853907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219743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F7DE-BE0E-47A4-8400-ACD267347C7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197602"/>
            <a:ext cx="5418365" cy="471551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게임의 최종 목표는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스테이지를 유저가 모두 클리어 하는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스테이지는 다시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층으로 구성되고 층은 다시 다수의 방으로 구성된다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방과 방 사이를 이어주는 통로는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미니맵을</a:t>
            </a:r>
            <a:r>
              <a:rPr lang="ko-KR" altLang="en-US" sz="1200" dirty="0"/>
              <a:t> 통해 진행한 방의 정보를 보여준다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싱글 플레이 게임을 기획 중이기에 혼자서 최종 던전까지 진행하는데 필요한 시간을 계산할 필요가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5F7117A-9FA4-4732-8C07-579C8269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109A69-072D-448C-AB7E-2371C2452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823A707-513B-4E02-B018-EA456094694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48101045"/>
              </p:ext>
            </p:extLst>
          </p:nvPr>
        </p:nvGraphicFramePr>
        <p:xfrm>
          <a:off x="585788" y="147553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  <p:pic>
        <p:nvPicPr>
          <p:cNvPr id="9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87891D41-8590-482E-8535-65FDF5DE710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50" y="3174148"/>
            <a:ext cx="3330088" cy="2886076"/>
          </a:xfrm>
        </p:spPr>
      </p:pic>
    </p:spTree>
    <p:extLst>
      <p:ext uri="{BB962C8B-B14F-4D97-AF65-F5344CB8AC3E}">
        <p14:creationId xmlns:p14="http://schemas.microsoft.com/office/powerpoint/2010/main" val="319699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BB8C4-3172-425E-B70E-09F0E1BB77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197602"/>
            <a:ext cx="5418365" cy="48374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sz="1200" dirty="0"/>
              <a:t>하려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툴로 만들 때 구조물 중 랜덤으로 생성할 구역과 생성될 요소를 설정해 이후 개발 과정에서 쉽게 수정이 가능하도록 할 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생성할 구조물의 경우 게임의 특징을 알 수 있게 설정해야 함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특정 방의 경우 장애물을 랜덤으로 배치해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유저에게 줄 즐거움과 더불어 신경 써야하는 부분은 계발 효율이라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C495D0-D94A-4A6B-94D2-669D0F80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5960BB-CCFA-482B-899E-455C9373B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8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2C72C8DA-8EDF-4A56-8D43-956BD5C6AC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00" y="1053328"/>
            <a:ext cx="4361788" cy="2375672"/>
          </a:xfrm>
        </p:spPr>
      </p:pic>
      <p:pic>
        <p:nvPicPr>
          <p:cNvPr id="9" name="내용 개체 틀 10">
            <a:extLst>
              <a:ext uri="{FF2B5EF4-FFF2-40B4-BE49-F238E27FC236}">
                <a16:creationId xmlns:a16="http://schemas.microsoft.com/office/drawing/2014/main" id="{2FA2D205-AFA9-41D9-9100-D5CEA32668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97" y="3429000"/>
            <a:ext cx="3893594" cy="2804754"/>
          </a:xfrm>
        </p:spPr>
      </p:pic>
    </p:spTree>
    <p:extLst>
      <p:ext uri="{BB962C8B-B14F-4D97-AF65-F5344CB8AC3E}">
        <p14:creationId xmlns:p14="http://schemas.microsoft.com/office/powerpoint/2010/main" val="367819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BFF44-73A5-4A98-9DBF-A110F69BCF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5023723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내용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방의 종류를 </a:t>
            </a:r>
            <a:r>
              <a:rPr lang="en-US" altLang="ko-KR" sz="1100" dirty="0"/>
              <a:t>6</a:t>
            </a:r>
            <a:r>
              <a:rPr lang="ko-KR" altLang="en-US" sz="1100" dirty="0"/>
              <a:t>가지로 할 예정이다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시작</a:t>
            </a:r>
            <a:r>
              <a:rPr lang="en-US" altLang="ko-KR" sz="1100" dirty="0"/>
              <a:t>, </a:t>
            </a:r>
            <a:r>
              <a:rPr lang="ko-KR" altLang="en-US" sz="1100" dirty="0"/>
              <a:t>보스</a:t>
            </a:r>
            <a:r>
              <a:rPr lang="en-US" altLang="ko-KR" sz="1100" dirty="0"/>
              <a:t>, </a:t>
            </a:r>
            <a:r>
              <a:rPr lang="ko-KR" altLang="en-US" sz="1100" dirty="0"/>
              <a:t>일반 전투</a:t>
            </a:r>
            <a:r>
              <a:rPr lang="en-US" altLang="ko-KR" sz="1100" dirty="0"/>
              <a:t>, </a:t>
            </a:r>
            <a:r>
              <a:rPr lang="ko-KR" altLang="en-US" sz="1100" dirty="0"/>
              <a:t>고급 전투</a:t>
            </a:r>
            <a:r>
              <a:rPr lang="en-US" altLang="ko-KR" sz="1100" dirty="0"/>
              <a:t>, </a:t>
            </a:r>
            <a:r>
              <a:rPr lang="ko-KR" altLang="en-US" sz="1100" dirty="0"/>
              <a:t>이벤트</a:t>
            </a:r>
            <a:r>
              <a:rPr lang="en-US" altLang="ko-KR" sz="1100" dirty="0"/>
              <a:t>, </a:t>
            </a:r>
            <a:r>
              <a:rPr lang="ko-KR" altLang="en-US" sz="1100" dirty="0"/>
              <a:t>상점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시작 방 </a:t>
            </a:r>
            <a:r>
              <a:rPr lang="en-US" altLang="ko-KR" sz="1100" dirty="0"/>
              <a:t>: </a:t>
            </a:r>
            <a:r>
              <a:rPr lang="ko-KR" altLang="en-US" sz="1100" dirty="0"/>
              <a:t>유저가 던전에 입장했을 때 가장 처음 마주하게 되는 방</a:t>
            </a:r>
            <a:r>
              <a:rPr lang="en-US" altLang="ko-KR" sz="1100" dirty="0"/>
              <a:t>, </a:t>
            </a:r>
            <a:r>
              <a:rPr lang="ko-KR" altLang="en-US" sz="1100" dirty="0"/>
              <a:t>퀘스트 </a:t>
            </a:r>
            <a:r>
              <a:rPr lang="en-US" altLang="ko-KR" sz="1100" dirty="0"/>
              <a:t>NPC</a:t>
            </a:r>
            <a:r>
              <a:rPr lang="ko-KR" altLang="en-US" sz="1100" dirty="0"/>
              <a:t>가 등장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상점 </a:t>
            </a:r>
            <a:r>
              <a:rPr lang="en-US" altLang="ko-KR" sz="1100" dirty="0"/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2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200" b="1" dirty="0">
                <a:solidFill>
                  <a:srgbClr val="FF0000"/>
                </a:solidFill>
              </a:rPr>
              <a:t> 구매</a:t>
            </a:r>
            <a:r>
              <a:rPr lang="ko-KR" altLang="en-US" sz="1100" dirty="0"/>
              <a:t>할 수 있는 공간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이벤트 </a:t>
            </a:r>
            <a:r>
              <a:rPr lang="en-US" altLang="ko-KR" sz="1100" dirty="0"/>
              <a:t>: </a:t>
            </a:r>
            <a:r>
              <a:rPr lang="ko-KR" altLang="en-US" sz="1100" dirty="0"/>
              <a:t>랜덤확률</a:t>
            </a:r>
            <a:r>
              <a:rPr lang="en-US" altLang="ko-KR" sz="1100" dirty="0"/>
              <a:t>(5</a:t>
            </a:r>
            <a:r>
              <a:rPr lang="ko-KR" altLang="en-US" sz="1100" dirty="0"/>
              <a:t>대 </a:t>
            </a:r>
            <a:r>
              <a:rPr lang="en-US" altLang="ko-KR" sz="1100" dirty="0"/>
              <a:t>5)</a:t>
            </a:r>
            <a:r>
              <a:rPr lang="ko-KR" altLang="en-US" sz="1100" dirty="0"/>
              <a:t>로 이벤트 전투 또는 이벤트 보상이 지급되는 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이벤트 전투의 경우 </a:t>
            </a:r>
            <a:r>
              <a:rPr lang="ko-KR" altLang="en-US" sz="12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sz="1100" dirty="0"/>
              <a:t>을 지급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이벤트 보상의 경우 </a:t>
            </a:r>
            <a:r>
              <a:rPr lang="ko-KR" altLang="en-US" sz="1200" b="1" dirty="0">
                <a:solidFill>
                  <a:srgbClr val="FF0000"/>
                </a:solidFill>
              </a:rPr>
              <a:t>재화</a:t>
            </a:r>
            <a:r>
              <a:rPr lang="ko-KR" altLang="en-US" sz="1100" dirty="0"/>
              <a:t> 지급 또는 </a:t>
            </a:r>
            <a:r>
              <a:rPr lang="ko-KR" altLang="en-US" sz="1200" b="1" dirty="0">
                <a:solidFill>
                  <a:srgbClr val="FF0000"/>
                </a:solidFill>
              </a:rPr>
              <a:t>랜덤 아이템</a:t>
            </a:r>
            <a:r>
              <a:rPr lang="ko-KR" altLang="en-US" sz="1100" dirty="0"/>
              <a:t> 지급 등 혜택을 유저에게 줌</a:t>
            </a:r>
            <a:endParaRPr lang="en-US" altLang="ko-KR" sz="11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의도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상점과 이벤트 룸</a:t>
            </a:r>
            <a:r>
              <a:rPr lang="en-US" altLang="ko-KR" sz="1100" dirty="0"/>
              <a:t>, </a:t>
            </a:r>
            <a:r>
              <a:rPr lang="ko-KR" altLang="en-US" sz="1100" dirty="0"/>
              <a:t>전투 보상 아이템 등으로 던전을 탐험해야 하는 목적을 부여한다</a:t>
            </a:r>
            <a:r>
              <a:rPr lang="en-US" altLang="ko-KR" sz="11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CBF386-33E0-41A9-B387-4FF0BF29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E16DFB-8C27-44DC-9F87-0D1212CC3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07E5B2BC-9A14-46BA-93CD-FD3BC2C677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3809679"/>
            <a:ext cx="5129212" cy="2267591"/>
          </a:xfrm>
        </p:spPr>
      </p:pic>
      <p:pic>
        <p:nvPicPr>
          <p:cNvPr id="8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50C986EC-C3B7-4529-BDE5-52542F46459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62" y="1054100"/>
            <a:ext cx="3831263" cy="2374900"/>
          </a:xfrm>
        </p:spPr>
      </p:pic>
    </p:spTree>
    <p:extLst>
      <p:ext uri="{BB962C8B-B14F-4D97-AF65-F5344CB8AC3E}">
        <p14:creationId xmlns:p14="http://schemas.microsoft.com/office/powerpoint/2010/main" val="3095149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54933-A0D2-4E14-91A4-6B1335BA72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503458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방 </a:t>
            </a:r>
            <a:r>
              <a:rPr lang="en-US" altLang="ko-KR" sz="1200" dirty="0"/>
              <a:t>: </a:t>
            </a:r>
            <a:r>
              <a:rPr lang="ko-KR" altLang="en-US" sz="1200" dirty="0"/>
              <a:t>한 층의 마지막 방으로 보스 몬스터가 등장하는 방이다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공격 패턴</a:t>
            </a:r>
            <a:r>
              <a:rPr lang="ko-KR" altLang="en-US" sz="1200" dirty="0"/>
              <a:t>을 가져 공략이 어렵게 설계된다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sz="1200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sz="1200" dirty="0"/>
              <a:t>가 등장한다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ED213BD-E2FE-463E-B542-E1E04291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6B8E6E-79CB-4EB2-995B-12C5C7411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8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B032A7E9-D741-4DF1-B977-61B155A30E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180827"/>
            <a:ext cx="5129212" cy="2121446"/>
          </a:xfrm>
        </p:spPr>
      </p:pic>
      <p:pic>
        <p:nvPicPr>
          <p:cNvPr id="9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470ECB28-F3FD-4F60-804E-B143C40AC00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3798820"/>
            <a:ext cx="5129212" cy="2289309"/>
          </a:xfrm>
        </p:spPr>
      </p:pic>
    </p:spTree>
    <p:extLst>
      <p:ext uri="{BB962C8B-B14F-4D97-AF65-F5344CB8AC3E}">
        <p14:creationId xmlns:p14="http://schemas.microsoft.com/office/powerpoint/2010/main" val="389337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3E3438-956F-4538-8FA7-EC8436461899}"/>
              </a:ext>
            </a:extLst>
          </p:cNvPr>
          <p:cNvSpPr/>
          <p:nvPr/>
        </p:nvSpPr>
        <p:spPr>
          <a:xfrm rot="900000">
            <a:off x="4541520" y="1422400"/>
            <a:ext cx="555624" cy="555624"/>
          </a:xfrm>
          <a:prstGeom prst="roundRect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69E816-12EF-43BD-9779-CFC0EF70E7A7}"/>
              </a:ext>
            </a:extLst>
          </p:cNvPr>
          <p:cNvSpPr/>
          <p:nvPr/>
        </p:nvSpPr>
        <p:spPr>
          <a:xfrm rot="20700000">
            <a:off x="4541520" y="2093569"/>
            <a:ext cx="555624" cy="555624"/>
          </a:xfrm>
          <a:prstGeom prst="roundRect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D659AD-986B-4B11-A810-79BB9B4305C3}"/>
              </a:ext>
            </a:extLst>
          </p:cNvPr>
          <p:cNvSpPr/>
          <p:nvPr/>
        </p:nvSpPr>
        <p:spPr>
          <a:xfrm rot="900000">
            <a:off x="4541520" y="2764738"/>
            <a:ext cx="555624" cy="555624"/>
          </a:xfrm>
          <a:prstGeom prst="roundRect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D8D4A1-407E-4ED6-BE9C-351CA9130335}"/>
              </a:ext>
            </a:extLst>
          </p:cNvPr>
          <p:cNvSpPr/>
          <p:nvPr/>
        </p:nvSpPr>
        <p:spPr>
          <a:xfrm rot="20700000">
            <a:off x="4541520" y="3435907"/>
            <a:ext cx="555624" cy="555624"/>
          </a:xfrm>
          <a:prstGeom prst="roundRect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9202F5-F0B0-4231-9FB0-E6D15FF90AAE}"/>
              </a:ext>
            </a:extLst>
          </p:cNvPr>
          <p:cNvSpPr/>
          <p:nvPr/>
        </p:nvSpPr>
        <p:spPr>
          <a:xfrm rot="900000">
            <a:off x="4541520" y="4107076"/>
            <a:ext cx="555624" cy="555624"/>
          </a:xfrm>
          <a:prstGeom prst="roundRect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2D37E6-9534-419F-94CF-9C4D7AC08C26}"/>
              </a:ext>
            </a:extLst>
          </p:cNvPr>
          <p:cNvSpPr/>
          <p:nvPr/>
        </p:nvSpPr>
        <p:spPr>
          <a:xfrm>
            <a:off x="4541520" y="4778245"/>
            <a:ext cx="555624" cy="555624"/>
          </a:xfrm>
          <a:prstGeom prst="roundRect">
            <a:avLst/>
          </a:prstGeom>
          <a:solidFill>
            <a:srgbClr val="D2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6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BC5A867-6E0A-4F95-9E81-8F6D8CF223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072608"/>
            <a:ext cx="5129212" cy="233788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4EF7A-D6AD-4AC3-A5DE-055EF1D3A4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5052613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전투 방과 고급 전투 방의 차이는 몬스터의 공략 난이도와 보상이다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전투 방의 경우 일반 몬스터가 아닌 강화된 효과를 가진 몬스터가 등장한다</a:t>
            </a:r>
            <a:r>
              <a:rPr lang="en-US" altLang="ko-KR" sz="1200" dirty="0"/>
              <a:t>. (</a:t>
            </a:r>
            <a:r>
              <a:rPr lang="ko-KR" altLang="en-US" sz="1200" dirty="0"/>
              <a:t>효과는 랜덤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난이도가 높은 대신 높은 보상을 지급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sz="1200" dirty="0"/>
              <a:t>를 자극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sz="1200" dirty="0"/>
              <a:t>를 제공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효과가 부여된 몬스터로 인해 예측 불가능한 플레이가 가능해진다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8FFEEC8-B86F-4F56-814E-DC4419C6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8B871E-609E-42D3-85C6-85D660E2B5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8" name="표 20">
            <a:extLst>
              <a:ext uri="{FF2B5EF4-FFF2-40B4-BE49-F238E27FC236}">
                <a16:creationId xmlns:a16="http://schemas.microsoft.com/office/drawing/2014/main" id="{FB1A8B29-DA65-4A09-A1E7-BD185F8C54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76847919"/>
              </p:ext>
            </p:extLst>
          </p:nvPr>
        </p:nvGraphicFramePr>
        <p:xfrm>
          <a:off x="585788" y="3697691"/>
          <a:ext cx="5309684" cy="249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301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292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00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2FE6C00-4ACE-4733-9662-9866C62E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19A689-FF83-4F4F-89D8-0D9FF88CCD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CC35E9F9-1F8B-4069-A123-30AF25282B3C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39831795"/>
              </p:ext>
            </p:extLst>
          </p:nvPr>
        </p:nvGraphicFramePr>
        <p:xfrm>
          <a:off x="419100" y="1123541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32B50AE-0FFB-462A-8ADE-D496A892C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78910"/>
              </p:ext>
            </p:extLst>
          </p:nvPr>
        </p:nvGraphicFramePr>
        <p:xfrm>
          <a:off x="419100" y="3697288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131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5DCCB-0237-4246-A349-6B4C06F7D9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공격 버튼을 눌렀을 때 유저 캐릭터의 공격 범위에서 가장 가까이에 있는 적을 타겟팅 하여 공격하게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공격 범위 값을 통해 일정 거리 이상 적이 멀리 있는 경우 캐릭터가 바라보는 방향으로 공격을 하게 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sz="1200" dirty="0"/>
              <a:t>해지기 때문에 이것을 보조해줄 기능을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sz="1200" dirty="0"/>
              <a:t>하도록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F504B2F-12E1-471A-B399-67F6BB56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8FF228-0AF3-4627-867E-B142C4EF1B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6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FF570E23-5AEF-4828-9C29-90701148C6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1" y="956857"/>
            <a:ext cx="4627265" cy="4944285"/>
          </a:xfrm>
        </p:spPr>
      </p:pic>
    </p:spTree>
    <p:extLst>
      <p:ext uri="{BB962C8B-B14F-4D97-AF65-F5344CB8AC3E}">
        <p14:creationId xmlns:p14="http://schemas.microsoft.com/office/powerpoint/2010/main" val="255906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B59DA-EC82-4BE3-AFAB-E32C689E1D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두 가지 무기를 자유자제로 바꿔가며 전투할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원하는 무기를 두개의 슬롯에 장착해 사용하게 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이때 무기의 클래스</a:t>
            </a:r>
            <a:r>
              <a:rPr lang="en-US" altLang="ko-KR" sz="1200" dirty="0"/>
              <a:t>(</a:t>
            </a:r>
            <a:r>
              <a:rPr lang="ko-KR" altLang="en-US" sz="1200" dirty="0"/>
              <a:t>근거리</a:t>
            </a:r>
            <a:r>
              <a:rPr lang="en-US" altLang="ko-KR" sz="1200" dirty="0"/>
              <a:t>, </a:t>
            </a:r>
            <a:r>
              <a:rPr lang="ko-KR" altLang="en-US" sz="1200" dirty="0"/>
              <a:t>원거리</a:t>
            </a:r>
            <a:r>
              <a:rPr lang="en-US" altLang="ko-KR" sz="1200" dirty="0"/>
              <a:t>)</a:t>
            </a:r>
            <a:r>
              <a:rPr lang="ko-KR" altLang="en-US" sz="1200" dirty="0"/>
              <a:t>는 구분하지 않는다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근거리 무기의 경우 강력하지만 사용하기 어렵게</a:t>
            </a:r>
            <a:r>
              <a:rPr lang="en-US" altLang="ko-KR" sz="1200" dirty="0"/>
              <a:t>, </a:t>
            </a:r>
            <a:r>
              <a:rPr lang="ko-KR" altLang="en-US" sz="1200" dirty="0"/>
              <a:t>원거리 무기의 경우 근거리 무기에 비해 약하지만 사용하기 쉽게 설계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EEFE53-E247-4071-8547-DA272FC7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B49E9B-53A0-46B6-B711-CE5400059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F5909D1-0F72-4269-94DB-E50DCE8E044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자신이 편리한 방식으로 전투를 진행할 수 있도록 하기 위해 성능차이를 둠</a:t>
            </a:r>
          </a:p>
        </p:txBody>
      </p:sp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D0612C-CAFD-433D-A600-B147BA4E01A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39" y="1223430"/>
            <a:ext cx="4023709" cy="2036240"/>
          </a:xfrm>
        </p:spPr>
      </p:pic>
      <p:pic>
        <p:nvPicPr>
          <p:cNvPr id="9" name="내용 개체 틀 11">
            <a:extLst>
              <a:ext uri="{FF2B5EF4-FFF2-40B4-BE49-F238E27FC236}">
                <a16:creationId xmlns:a16="http://schemas.microsoft.com/office/drawing/2014/main" id="{06577DF3-9FBF-4F4B-AF8A-71C12773B2E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3936051"/>
            <a:ext cx="5129212" cy="2014848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37CD31-321E-47A9-8FD5-84493B218B69}"/>
              </a:ext>
            </a:extLst>
          </p:cNvPr>
          <p:cNvSpPr/>
          <p:nvPr/>
        </p:nvSpPr>
        <p:spPr>
          <a:xfrm>
            <a:off x="3413760" y="4041224"/>
            <a:ext cx="548640" cy="1699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711F0B31-30D4-4AC1-BBF4-A599D686855D}"/>
              </a:ext>
            </a:extLst>
          </p:cNvPr>
          <p:cNvSpPr/>
          <p:nvPr/>
        </p:nvSpPr>
        <p:spPr>
          <a:xfrm rot="10800000">
            <a:off x="3339147" y="4233414"/>
            <a:ext cx="69786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31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9108E1-B972-4AB0-967F-B605C91D20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4991653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내용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아이템의 계열 개수는 </a:t>
            </a:r>
            <a:r>
              <a:rPr lang="en-US" altLang="ko-KR" sz="1100" dirty="0"/>
              <a:t>3</a:t>
            </a:r>
            <a:r>
              <a:rPr lang="ko-KR" altLang="en-US" sz="1100" dirty="0"/>
              <a:t>개이다</a:t>
            </a:r>
            <a:r>
              <a:rPr lang="en-US" altLang="ko-KR" sz="1100" dirty="0"/>
              <a:t>. (</a:t>
            </a:r>
            <a:r>
              <a:rPr lang="ko-KR" altLang="en-US" sz="1100" dirty="0"/>
              <a:t>무기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포션</a:t>
            </a:r>
            <a:r>
              <a:rPr lang="en-US" altLang="ko-KR" sz="1100" dirty="0"/>
              <a:t>, </a:t>
            </a:r>
            <a:r>
              <a:rPr lang="ko-KR" altLang="en-US" sz="1100" dirty="0"/>
              <a:t>보물로 </a:t>
            </a:r>
            <a:r>
              <a:rPr lang="en-US" altLang="ko-KR" sz="1100" dirty="0"/>
              <a:t>3</a:t>
            </a:r>
            <a:r>
              <a:rPr lang="ko-KR" altLang="en-US" sz="1100" dirty="0"/>
              <a:t>가지는 각각 다른 특징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모든 아이템들은 던전 클리어 시 랜덤 등장하는 상자에서 획득가능 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상점 방에서 상인에게서 아이템을 구매할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대신 무기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포션</a:t>
            </a:r>
            <a:r>
              <a:rPr lang="ko-KR" altLang="en-US" sz="1100" dirty="0"/>
              <a:t> 아이템 만 구입할 수 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보물의 경우 고급 이상 전투 방을 클리어 했을 때 랜덤 종류로 획득가능 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아이템의 등급을 </a:t>
            </a:r>
            <a:r>
              <a:rPr lang="en-US" altLang="ko-KR" sz="1100" dirty="0"/>
              <a:t>3</a:t>
            </a:r>
            <a:r>
              <a:rPr lang="ko-KR" altLang="en-US" sz="1100" dirty="0"/>
              <a:t>단위로 구분한다</a:t>
            </a:r>
            <a:r>
              <a:rPr lang="en-US" altLang="ko-KR" sz="1100" dirty="0"/>
              <a:t>. ( </a:t>
            </a:r>
            <a:r>
              <a:rPr lang="ko-KR" altLang="en-US" sz="1100" dirty="0" err="1"/>
              <a:t>노멀</a:t>
            </a:r>
            <a:r>
              <a:rPr lang="en-US" altLang="ko-KR" sz="1100" dirty="0"/>
              <a:t>, </a:t>
            </a:r>
            <a:r>
              <a:rPr lang="ko-KR" altLang="en-US" sz="1100" dirty="0"/>
              <a:t>유니크</a:t>
            </a:r>
            <a:r>
              <a:rPr lang="en-US" altLang="ko-KR" sz="1100" dirty="0"/>
              <a:t>, </a:t>
            </a:r>
            <a:r>
              <a:rPr lang="ko-KR" altLang="en-US" sz="1100" dirty="0"/>
              <a:t>레전드 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전투 방의 클리어 보상으로 상자가 등장하는데 각 상자 마다 획득할 수 있는 등급의 아이템이 다르다</a:t>
            </a:r>
            <a:r>
              <a:rPr lang="en-US" altLang="ko-KR" sz="11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의도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방마다 다른 보상을 통해 </a:t>
            </a:r>
            <a:r>
              <a:rPr lang="ko-KR" altLang="en-US" sz="12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sz="1100" dirty="0"/>
              <a:t>을 </a:t>
            </a:r>
            <a:r>
              <a:rPr lang="ko-KR" altLang="en-US" sz="1100" dirty="0" err="1"/>
              <a:t>만듬</a:t>
            </a:r>
            <a:br>
              <a:rPr lang="en-US" altLang="ko-KR" sz="11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난이도가 높은 만큼 </a:t>
            </a:r>
            <a:r>
              <a:rPr lang="ko-KR" altLang="en-US" sz="12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sz="1100" dirty="0"/>
              <a:t>함</a:t>
            </a:r>
            <a:endParaRPr lang="en-US" altLang="ko-KR" sz="11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2731045-B3EC-4832-BD54-0595744A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14794E-2227-406B-8585-4C0EC6F82A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97BE0DDE-FEC1-47C5-BF22-A4A81BBF413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28" y="3756025"/>
            <a:ext cx="4236932" cy="2374900"/>
          </a:xfrm>
        </p:spPr>
      </p:pic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49F242A4-FC28-4AA5-9F7F-FB2ED7D28EC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7049288"/>
              </p:ext>
            </p:extLst>
          </p:nvPr>
        </p:nvGraphicFramePr>
        <p:xfrm>
          <a:off x="492011" y="995149"/>
          <a:ext cx="5418366" cy="247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1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861685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20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0FEF9-2F4A-4819-9CFE-1C7CE50C76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5062773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시간을 주제로 하는 시스템 </a:t>
            </a:r>
            <a:r>
              <a:rPr lang="en-US" altLang="ko-KR" sz="1200" dirty="0"/>
              <a:t>( </a:t>
            </a:r>
            <a:r>
              <a:rPr lang="ko-KR" altLang="en-US" sz="1200" dirty="0"/>
              <a:t>캐릭터의 체력이 플레이 가능한 시간</a:t>
            </a:r>
            <a:r>
              <a:rPr lang="en-US" altLang="ko-KR" sz="1200" dirty="0"/>
              <a:t> 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입장 시 모든 몬스터는 정지되어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몬스터를 공격하거나 구조물과 상호작용하게 되면 몬스터가 활동을 시작하게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활동하기 시작할 때부터 유저는 지속적인 데미지를 받는다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처치하는 것을 잃은 체력의 일부를 회복할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빠른 게임 플레이가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방을 공략하기 좋은 장소를 찾아 미리 이동할 시간이 생기고 그 시간을 활용해 전투를 준비하게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79A8705-51AE-476E-872F-94D06084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39F2B-DB81-45FF-9807-127CE9E834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9" descr="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02DA4DFA-1E43-4B75-89B9-CA0403285A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08" y="3916210"/>
            <a:ext cx="4090771" cy="2054530"/>
          </a:xfrm>
        </p:spPr>
      </p:pic>
      <p:pic>
        <p:nvPicPr>
          <p:cNvPr id="8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99A157D9-04AB-49BA-91C5-7A421F108BE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47" y="1139941"/>
            <a:ext cx="4346894" cy="2203218"/>
          </a:xfrm>
        </p:spPr>
      </p:pic>
    </p:spTree>
    <p:extLst>
      <p:ext uri="{BB962C8B-B14F-4D97-AF65-F5344CB8AC3E}">
        <p14:creationId xmlns:p14="http://schemas.microsoft.com/office/powerpoint/2010/main" val="168118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CE1DF8-81F6-428C-B846-DB77C2F60E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053547"/>
            <a:ext cx="5418365" cy="510911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내용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/>
              <a:t>마나를</a:t>
            </a:r>
            <a:r>
              <a:rPr lang="ko-KR" altLang="en-US" sz="1100" dirty="0"/>
              <a:t> 사용해 스킬을 사용하는 기존 </a:t>
            </a:r>
            <a:r>
              <a:rPr lang="en-US" altLang="ko-KR" sz="1100" dirty="0"/>
              <a:t>RPG</a:t>
            </a:r>
            <a:r>
              <a:rPr lang="ko-KR" altLang="en-US" sz="1100" dirty="0"/>
              <a:t>와 달리 스킬 사용 시 체력을 사용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게임을 시작하면 조금씩 체력이 감소함</a:t>
            </a:r>
            <a:r>
              <a:rPr lang="en-US" altLang="ko-KR" sz="1100" dirty="0"/>
              <a:t>(</a:t>
            </a:r>
            <a:r>
              <a:rPr lang="ko-KR" altLang="en-US" sz="1100" dirty="0"/>
              <a:t>게임의 컨셉 스토리와 연관됨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몬스터를 처치해 체력을 회복하기도</a:t>
            </a:r>
            <a:r>
              <a:rPr lang="en-US" altLang="ko-KR" sz="1100" dirty="0"/>
              <a:t>, NPC</a:t>
            </a:r>
            <a:r>
              <a:rPr lang="ko-KR" altLang="en-US" sz="1100" dirty="0"/>
              <a:t>를 통해 체력을 회복할 수도 있음</a:t>
            </a:r>
            <a:br>
              <a:rPr lang="en-US" altLang="ko-KR" sz="1100" dirty="0"/>
            </a:br>
            <a:r>
              <a:rPr lang="en-US" altLang="ko-KR" sz="1100" dirty="0"/>
              <a:t>(</a:t>
            </a:r>
            <a:r>
              <a:rPr lang="ko-KR" altLang="en-US" sz="1100" dirty="0" err="1"/>
              <a:t>포션을</a:t>
            </a:r>
            <a:r>
              <a:rPr lang="ko-KR" altLang="en-US" sz="1100" dirty="0"/>
              <a:t> 통해 체력 회복 가능</a:t>
            </a:r>
            <a:r>
              <a:rPr lang="en-US" altLang="ko-KR" sz="1100" dirty="0"/>
              <a:t>) – </a:t>
            </a:r>
            <a:r>
              <a:rPr lang="ko-KR" altLang="en-US" sz="1100" dirty="0"/>
              <a:t>다양한 체력 회복 방식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회피 기술을 기본 스킬로 사용</a:t>
            </a:r>
            <a:r>
              <a:rPr lang="en-US" altLang="ko-KR" sz="1100" dirty="0"/>
              <a:t>, </a:t>
            </a:r>
            <a:r>
              <a:rPr lang="ko-KR" altLang="en-US" sz="1100" dirty="0"/>
              <a:t>회피 모션 중에는 피격대상이 되지 않음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기본 회피 스킬과 함께 사용할 스킬 하나를 유저가 선택해 플레이 할 수 있음</a:t>
            </a:r>
            <a:br>
              <a:rPr lang="en-US" altLang="ko-KR" sz="11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시스템 </a:t>
            </a:r>
            <a:r>
              <a:rPr lang="ko-KR" altLang="en-US" sz="1100" dirty="0" err="1"/>
              <a:t>스텟을</a:t>
            </a:r>
            <a:r>
              <a:rPr lang="ko-KR" altLang="en-US" sz="1100" dirty="0"/>
              <a:t> 강화하면 스킬을 하나씩 획득할 수 있음</a:t>
            </a:r>
            <a:r>
              <a:rPr lang="en-US" altLang="ko-KR" sz="11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의도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스킬 남용을 통해 </a:t>
            </a:r>
            <a:r>
              <a:rPr lang="ko-KR" altLang="en-US" sz="12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/>
              <a:t>점차 감소하는 체력을 통해 긴장감 조성</a:t>
            </a:r>
            <a:r>
              <a:rPr lang="en-US" altLang="ko-KR" sz="1100" dirty="0"/>
              <a:t> (</a:t>
            </a:r>
            <a:r>
              <a:rPr lang="ko-KR" altLang="en-US" sz="1100" dirty="0"/>
              <a:t>체력 회복 방식을 유저가 학습하게 함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스킬과 회피 기술을 통해 </a:t>
            </a:r>
            <a:r>
              <a:rPr lang="ko-KR" altLang="en-US" sz="12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sz="1100" dirty="0"/>
              <a:t>가 가능하도록 설계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UI </a:t>
            </a:r>
            <a:r>
              <a:rPr lang="ko-KR" altLang="en-US" sz="1100" dirty="0"/>
              <a:t>버튼 개수를 줄이고 </a:t>
            </a:r>
            <a:r>
              <a:rPr lang="ko-KR" altLang="en-US" sz="12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sz="1100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619541F-ABA2-4FE3-BB40-07EB9A0C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9DAA18-3E44-4310-BBAB-DCDB647EC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8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4250A183-A951-41D7-B4A0-6EC558FAB55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95" y="1125536"/>
            <a:ext cx="4539398" cy="2232028"/>
          </a:xfrm>
          <a:prstGeom prst="rect">
            <a:avLst/>
          </a:prstGeom>
        </p:spPr>
      </p:pic>
      <p:pic>
        <p:nvPicPr>
          <p:cNvPr id="9" name="내용 개체 틀 8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B4A9C207-8337-4222-9E6C-6F6D8791F5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3755301"/>
            <a:ext cx="3757612" cy="24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2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사진, 남자, 손, 화면이(가) 표시된 사진&#10;&#10;자동 생성된 설명">
            <a:extLst>
              <a:ext uri="{FF2B5EF4-FFF2-40B4-BE49-F238E27FC236}">
                <a16:creationId xmlns:a16="http://schemas.microsoft.com/office/drawing/2014/main" id="{E4D15EDC-00D4-490D-852F-76BD0C876E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4" y="1054100"/>
            <a:ext cx="5050479" cy="5078413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AF4A3-7E29-41EB-A230-17765B861B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내용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시간을 소재로한 스킬 액션 </a:t>
            </a:r>
            <a:r>
              <a:rPr lang="en-US" altLang="ko-KR" sz="1100" dirty="0"/>
              <a:t>(</a:t>
            </a:r>
            <a:r>
              <a:rPr lang="ko-KR" altLang="en-US" sz="1100" dirty="0"/>
              <a:t>시간 정지</a:t>
            </a:r>
            <a:r>
              <a:rPr lang="en-US" altLang="ko-KR" sz="1100" dirty="0"/>
              <a:t>, </a:t>
            </a:r>
            <a:r>
              <a:rPr lang="ko-KR" altLang="en-US" sz="1100" dirty="0"/>
              <a:t>빠른 이동</a:t>
            </a:r>
            <a:r>
              <a:rPr lang="en-US" altLang="ko-KR" sz="1100" dirty="0"/>
              <a:t>, </a:t>
            </a:r>
            <a:r>
              <a:rPr lang="ko-KR" altLang="en-US" sz="1100" dirty="0"/>
              <a:t>되감기 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몬스터의 공격을 스킬로 정지시켜 회피하거나 빠르게 움직여 뒤에서 기습하는 방식으로 게임이 진행됨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시간을 되감아 파괴되었던 구조물을 다시 되돌려 공격을 방어하기도 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캐릭터 </a:t>
            </a:r>
            <a:r>
              <a:rPr lang="ko-KR" altLang="en-US" sz="1100" dirty="0" err="1"/>
              <a:t>스텟</a:t>
            </a:r>
            <a:r>
              <a:rPr lang="ko-KR" altLang="en-US" sz="1100" dirty="0"/>
              <a:t> 중 시스템을 강화하면 스킬의 재사용 대기시간과 사용하는 체력 값이 감소한다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스킬 효과 적용 대상을 조이스틱을 활용해 선택하게 된다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스킬 버튼을 누르게 되면 효과 적용 대상을 정할 때까지 게임이 일시 정지된다</a:t>
            </a:r>
            <a:r>
              <a:rPr lang="en-US" altLang="ko-KR" sz="11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기획 의도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유저가 스킬을 사용하며 시간을 조종하고 있다는 느낌을 받도록 하는 것이 목표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로그 </a:t>
            </a:r>
            <a:r>
              <a:rPr lang="ko-KR" altLang="en-US" sz="12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2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001C87B-9226-4772-85D7-40E601FF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32A5D-EBB7-465A-9CCA-CBCBC2DBF8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</p:spTree>
    <p:extLst>
      <p:ext uri="{BB962C8B-B14F-4D97-AF65-F5344CB8AC3E}">
        <p14:creationId xmlns:p14="http://schemas.microsoft.com/office/powerpoint/2010/main" val="3519021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창문이(가) 표시된 사진&#10;&#10;자동 생성된 설명">
            <a:extLst>
              <a:ext uri="{FF2B5EF4-FFF2-40B4-BE49-F238E27FC236}">
                <a16:creationId xmlns:a16="http://schemas.microsoft.com/office/drawing/2014/main" id="{88BE5943-5C1B-48C3-8D4E-401C875578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81" y="1054100"/>
            <a:ext cx="3774025" cy="23749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138F25-3471-4EB5-915A-E08EF72A17B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진입 전 마을에서 업적을 확인 할 수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상시 퀘스트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시작 방에서 해당 층에서 수행할 수 있는 퀘스트를 유저에게 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퀘스트를 클리어하면 게임 종료 보상에 추가 보상이 생긴다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40F034A-FF6F-4638-8F22-BB97ADDD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7977A7-6B30-4C6B-8744-AA5BDA655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B3F4544-65A9-4B68-BFFF-F53A28A74D6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캐릭터의 빠른 성장을 목적으로 하는 유저의 경우 퀘스트를 클리어 하기 위해 던전을 필수 적으로 탐험하게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추가 컨텐츠와 함께 활용할 수 있는 여지가 생긴다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832C68C3-9BFF-4B2D-9240-873B3A3338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" y="3756025"/>
            <a:ext cx="5036997" cy="2374900"/>
          </a:xfrm>
        </p:spPr>
      </p:pic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3AF04529-54A4-4A39-8D46-704B8C458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9" t="51470" r="40403" b="11738"/>
          <a:stretch/>
        </p:blipFill>
        <p:spPr>
          <a:xfrm>
            <a:off x="2694939" y="4973507"/>
            <a:ext cx="931228" cy="873761"/>
          </a:xfrm>
          <a:prstGeom prst="rect">
            <a:avLst/>
          </a:prstGeom>
        </p:spPr>
      </p:pic>
      <p:pic>
        <p:nvPicPr>
          <p:cNvPr id="12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52CBFC06-04DE-4C33-A98E-FEFEF239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7" t="24215" r="68188" b="38993"/>
          <a:stretch/>
        </p:blipFill>
        <p:spPr>
          <a:xfrm>
            <a:off x="1686559" y="4323267"/>
            <a:ext cx="557847" cy="87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F085E9F-BEBC-4AD2-BB83-107A015A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8B231B-2449-4F83-94BB-EE96F4C83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BDCB87DD-4C28-4502-A11F-927128023078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341084428"/>
              </p:ext>
            </p:extLst>
          </p:nvPr>
        </p:nvGraphicFramePr>
        <p:xfrm>
          <a:off x="419100" y="1113381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E0541C5-E153-4591-B623-961CF9B5D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973640"/>
              </p:ext>
            </p:extLst>
          </p:nvPr>
        </p:nvGraphicFramePr>
        <p:xfrm>
          <a:off x="419100" y="3697288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/>
                        <a:t>차별요소 기획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내용 개체 틀 52" descr="표지판, 건물, 거리, 도시이(가) 표시된 사진&#10;&#10;자동 생성된 설명">
            <a:extLst>
              <a:ext uri="{FF2B5EF4-FFF2-40B4-BE49-F238E27FC236}">
                <a16:creationId xmlns:a16="http://schemas.microsoft.com/office/drawing/2014/main" id="{C5943AA4-EBAE-470E-9F5B-FEB943D97EE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4" y="1054100"/>
            <a:ext cx="4212967" cy="2374900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FCBF44CE-6E9C-4D90-B4E7-940FF0FE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5967D4B-1FD5-4B81-8882-C0BAEF61EE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기획게임 설명</a:t>
            </a:r>
          </a:p>
        </p:txBody>
      </p:sp>
      <p:graphicFrame>
        <p:nvGraphicFramePr>
          <p:cNvPr id="54" name="내용 개체 틀 53">
            <a:extLst>
              <a:ext uri="{FF2B5EF4-FFF2-40B4-BE49-F238E27FC236}">
                <a16:creationId xmlns:a16="http://schemas.microsoft.com/office/drawing/2014/main" id="{F258EFC0-4DED-420A-B32F-A0B0AC2A944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142149429"/>
              </p:ext>
            </p:extLst>
          </p:nvPr>
        </p:nvGraphicFramePr>
        <p:xfrm>
          <a:off x="592138" y="3619500"/>
          <a:ext cx="5308973" cy="2562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9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1915279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48770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805715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380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876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sp>
        <p:nvSpPr>
          <p:cNvPr id="55" name="내용 개체 틀 54">
            <a:extLst>
              <a:ext uri="{FF2B5EF4-FFF2-40B4-BE49-F238E27FC236}">
                <a16:creationId xmlns:a16="http://schemas.microsoft.com/office/drawing/2014/main" id="{C530271A-BC37-4822-AA83-1DB8778354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7163" y="1054334"/>
            <a:ext cx="5092700" cy="237443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로그라이크</a:t>
            </a:r>
            <a:r>
              <a:rPr lang="ko-KR" altLang="en-US" sz="1400" dirty="0"/>
              <a:t> 장르 특유의 짧은 플레이 타임이 모바일 환경과 잘 어울린다고 판단</a:t>
            </a:r>
            <a:endParaRPr lang="en-US" altLang="ko-KR" sz="1400" dirty="0"/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모바일 플랫폼에 맞춰 </a:t>
            </a:r>
            <a:r>
              <a:rPr lang="ko-KR" altLang="en-US" sz="1400" b="1" dirty="0"/>
              <a:t>조작의 간소화</a:t>
            </a:r>
            <a:endParaRPr lang="en-US" altLang="ko-KR" sz="1400" b="1" dirty="0"/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로그라이크</a:t>
            </a:r>
            <a:r>
              <a:rPr lang="ko-KR" altLang="en-US" sz="1400" dirty="0"/>
              <a:t> 장르의 경험이 없는 초심자의 입문 게임으로 자리잡는 것을 목표로 함</a:t>
            </a:r>
          </a:p>
        </p:txBody>
      </p:sp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3FB9639B-50DD-44BB-A509-9C2AB268E2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07163" y="3619500"/>
            <a:ext cx="5092700" cy="25971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목표</a:t>
            </a:r>
            <a:r>
              <a:rPr lang="en-US" altLang="ko-KR" sz="1400" b="1" dirty="0"/>
              <a:t>&gt;</a:t>
            </a:r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간단한 조작 </a:t>
            </a:r>
            <a:r>
              <a:rPr lang="en-US" altLang="ko-KR" sz="1400" dirty="0"/>
              <a:t>(RPG</a:t>
            </a:r>
            <a:r>
              <a:rPr lang="ko-KR" altLang="en-US" sz="1400" dirty="0"/>
              <a:t> 게임의 기본적인 조작 방식 채택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통한 쉽게 게임에 적응 할 수 있는 환경 조성</a:t>
            </a:r>
            <a:endParaRPr lang="en-US" altLang="ko-KR" sz="1400" dirty="0"/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착용하는 무기에 따라 달라지는 액션</a:t>
            </a:r>
            <a:r>
              <a:rPr lang="en-US" altLang="ko-KR" sz="1400" dirty="0"/>
              <a:t>, </a:t>
            </a:r>
            <a:r>
              <a:rPr lang="ko-KR" altLang="en-US" sz="1400" dirty="0"/>
              <a:t>전투</a:t>
            </a:r>
            <a:endParaRPr lang="en-US" altLang="ko-KR" sz="1400" dirty="0"/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무기에 부여하는 특성에 따라 달라지는 전투 방식</a:t>
            </a:r>
            <a:endParaRPr lang="en-US" altLang="ko-KR" sz="1400" dirty="0"/>
          </a:p>
          <a:p>
            <a:pPr marL="85725" indent="-85725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FF0000"/>
                </a:solidFill>
              </a:rPr>
              <a:t>높은 몬스터 공략난이도를 캐릭터 스킬과 유저의 컨트롤 숙련도를 활용해 극복하는 게임성 구현</a:t>
            </a:r>
          </a:p>
        </p:txBody>
      </p:sp>
    </p:spTree>
    <p:extLst>
      <p:ext uri="{BB962C8B-B14F-4D97-AF65-F5344CB8AC3E}">
        <p14:creationId xmlns:p14="http://schemas.microsoft.com/office/powerpoint/2010/main" val="1784848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86500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5545943E-F31E-403A-A159-22BF398AAD72}"/>
              </a:ext>
            </a:extLst>
          </p:cNvPr>
          <p:cNvGrpSpPr/>
          <p:nvPr/>
        </p:nvGrpSpPr>
        <p:grpSpPr>
          <a:xfrm>
            <a:off x="1179185" y="995661"/>
            <a:ext cx="9948783" cy="1445806"/>
            <a:chOff x="1179185" y="1126292"/>
            <a:chExt cx="9948783" cy="1445806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090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2161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581400" y="1237265"/>
              <a:ext cx="2249033" cy="1223861"/>
            </a:xfrm>
            <a:prstGeom prst="wedgeRectCallout">
              <a:avLst>
                <a:gd name="adj1" fmla="val -21421"/>
                <a:gd name="adj2" fmla="val 63383"/>
              </a:avLst>
            </a:prstGeom>
            <a:noFill/>
            <a:ln w="50800"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185" y="1204502"/>
              <a:ext cx="1488083" cy="128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테이블, 옅은, 앉아있는, 남자이(가) 표시된 사진&#10;&#10;자동 생성된 설명">
            <a:extLst>
              <a:ext uri="{FF2B5EF4-FFF2-40B4-BE49-F238E27FC236}">
                <a16:creationId xmlns:a16="http://schemas.microsoft.com/office/drawing/2014/main" id="{6CD5D0DF-CCB2-45CC-BCBA-8D8B4B9DE9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5" y="1054100"/>
            <a:ext cx="5083957" cy="23749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2BEFF-8E3B-4BE1-A711-A5513AECCD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dirty="0"/>
              <a:t>&lt;</a:t>
            </a:r>
            <a:r>
              <a:rPr lang="ko-KR" altLang="en-US" sz="1000" dirty="0"/>
              <a:t>간략한 세계관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과학기술이 고도로 발전한 세계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발전한 과학 기술덕에 해당 세계의 사람들은 시간여행을 세계여행처럼 여기며 자유롭게 시간을 이동한다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고도로 발전한 과학기술 덕에 인간은 더 이상 늙어 죽지 않게 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세계의 사람들은 </a:t>
            </a:r>
            <a:r>
              <a:rPr lang="en-US" altLang="ko-KR" sz="1000" dirty="0"/>
              <a:t>10</a:t>
            </a:r>
            <a:r>
              <a:rPr lang="ko-KR" altLang="en-US" sz="1000" dirty="0"/>
              <a:t>대에 성장이 멈춰 영원한 젊음을 유지할 수 있게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시간이 자원으로서 부를 가진 자는 거의 무한에 가까운 삶을 누릴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없는 사람은 일찍이 세상을 떠나게 된다</a:t>
            </a:r>
            <a:r>
              <a:rPr lang="en-US" altLang="ko-KR" sz="1000" dirty="0"/>
              <a:t>. (</a:t>
            </a:r>
            <a:r>
              <a:rPr lang="ko-KR" altLang="en-US" sz="1000" dirty="0"/>
              <a:t>빈부격차 심화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1F004B-9137-4A39-A678-DEBA6E03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4A46C-0AF5-469B-A861-180A5B78D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pic>
        <p:nvPicPr>
          <p:cNvPr id="11" name="내용 개체 틀 10" descr="시계이(가) 표시된 사진&#10;&#10;자동 생성된 설명">
            <a:extLst>
              <a:ext uri="{FF2B5EF4-FFF2-40B4-BE49-F238E27FC236}">
                <a16:creationId xmlns:a16="http://schemas.microsoft.com/office/drawing/2014/main" id="{1414DD0C-610B-4CE1-8958-6B7C4552FB4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8" y="3756025"/>
            <a:ext cx="4956071" cy="237490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0FBE84-BFE5-4DA5-B8A4-889FC7BF6AD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세계관 시간여행 규칙</a:t>
            </a:r>
            <a:r>
              <a:rPr lang="en-US" altLang="ko-KR" sz="1100" dirty="0"/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1) </a:t>
            </a:r>
            <a:r>
              <a:rPr lang="ko-KR" altLang="en-US" sz="1100" dirty="0"/>
              <a:t>특정 시간 이전의 시간대로 이동할 수 없다</a:t>
            </a:r>
            <a:r>
              <a:rPr lang="en-US" altLang="ko-KR" sz="11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2) </a:t>
            </a:r>
            <a:r>
              <a:rPr lang="ko-KR" altLang="en-US" sz="1100" dirty="0"/>
              <a:t>다른 시간대의 물건을 가지고 돌아올 수 없다</a:t>
            </a:r>
            <a:r>
              <a:rPr lang="en-US" altLang="ko-KR" sz="11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3) </a:t>
            </a:r>
            <a:r>
              <a:rPr lang="ko-KR" altLang="en-US" sz="1100" dirty="0"/>
              <a:t>정해진 시간 동안만 이동한 시간대에 머무를 수 있다</a:t>
            </a:r>
            <a:r>
              <a:rPr lang="en-US" altLang="ko-KR" sz="11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4) </a:t>
            </a:r>
            <a:r>
              <a:rPr lang="ko-KR" altLang="en-US" sz="1100" dirty="0"/>
              <a:t>여권처럼 시간여행 팔찌를 발급받아 시간여행 중에는 항상 착용하고 있어야 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추가적인 규칙 설정이 필요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93676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개체, 시계, 방이(가) 표시된 사진&#10;&#10;자동 생성된 설명">
            <a:extLst>
              <a:ext uri="{FF2B5EF4-FFF2-40B4-BE49-F238E27FC236}">
                <a16:creationId xmlns:a16="http://schemas.microsoft.com/office/drawing/2014/main" id="{55D13FC4-21C2-4E70-B83C-4B6A806713E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" y="1158973"/>
            <a:ext cx="5129212" cy="2165153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F9F78-192C-417E-8B76-EF298FC614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100" dirty="0"/>
              <a:t>&lt;</a:t>
            </a:r>
            <a:r>
              <a:rPr lang="ko-KR" altLang="en-US" sz="1100" dirty="0"/>
              <a:t>시간 여행 팔찌</a:t>
            </a:r>
            <a:r>
              <a:rPr lang="en-US" altLang="ko-KR" sz="11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시간여행시 필요한 팔찌</a:t>
            </a:r>
            <a:r>
              <a:rPr lang="en-US" altLang="ko-KR" sz="1100" dirty="0"/>
              <a:t>, </a:t>
            </a:r>
            <a:r>
              <a:rPr lang="ko-KR" altLang="en-US" sz="1100" dirty="0"/>
              <a:t>팔찌에 시간을 충전하는 방식으로 사용된다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팔찌화면에 해당 시간대에 머무를 수 있는 남은 시간이 출력됨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자체적으로 시간이동이 가능하며</a:t>
            </a:r>
            <a:r>
              <a:rPr lang="en-US" altLang="ko-KR" sz="1100" dirty="0"/>
              <a:t>, </a:t>
            </a:r>
            <a:r>
              <a:rPr lang="ko-KR" altLang="en-US" sz="1100" dirty="0"/>
              <a:t>저장된 시간을 모두 소진하면 원래 있던 시간대로 이동하게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시간</a:t>
            </a:r>
            <a:r>
              <a:rPr lang="en-US" altLang="ko-KR" sz="1100" dirty="0"/>
              <a:t>GPS</a:t>
            </a:r>
            <a:r>
              <a:rPr lang="ko-KR" altLang="en-US" sz="1100" dirty="0"/>
              <a:t>기능이 있어 추적이 가능하다</a:t>
            </a:r>
            <a:r>
              <a:rPr lang="en-US" altLang="ko-KR" sz="1100" dirty="0"/>
              <a:t>, </a:t>
            </a:r>
            <a:r>
              <a:rPr lang="ko-KR" altLang="en-US" sz="1100" dirty="0"/>
              <a:t>스토리에서 범인을 추적하는데 사용됨</a:t>
            </a:r>
            <a:endParaRPr lang="en-US" altLang="ko-KR" sz="11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AC7265-0B17-4F3F-95AE-C3C53FB7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9CD43E-D61D-4D22-9848-39F08BD592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세계관 컨셉</a:t>
            </a:r>
          </a:p>
        </p:txBody>
      </p:sp>
      <p:pic>
        <p:nvPicPr>
          <p:cNvPr id="12" name="내용 개체 틀 11" descr="사람, 테이블, 남자, 앉아있는이(가) 표시된 사진&#10;&#10;자동 생성된 설명">
            <a:extLst>
              <a:ext uri="{FF2B5EF4-FFF2-40B4-BE49-F238E27FC236}">
                <a16:creationId xmlns:a16="http://schemas.microsoft.com/office/drawing/2014/main" id="{FC7D4D30-1421-475C-A443-A41E16B134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96" y="3756025"/>
            <a:ext cx="4142996" cy="237490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81D103E-5442-44B9-BE23-1A66E6692F0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시간 관리 지구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시간여행을 관리하는 기관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팔찌에 시간을 충전해주기도 하며</a:t>
            </a:r>
            <a:r>
              <a:rPr lang="en-US" altLang="ko-KR" sz="1200" dirty="0"/>
              <a:t>,</a:t>
            </a:r>
            <a:r>
              <a:rPr lang="ko-KR" altLang="en-US" sz="1200" dirty="0"/>
              <a:t> 여행객이 시간여행 규칙을 어기지 않도록 모니터링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사건사고가 빈번해 항상 진압 팀이 대기 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진압 요원과 통신을 위해 지휘실을 만들어 둠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8689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의류, 남자, 서있는, 쥐고있는이(가) 표시된 사진&#10;&#10;자동 생성된 설명">
            <a:extLst>
              <a:ext uri="{FF2B5EF4-FFF2-40B4-BE49-F238E27FC236}">
                <a16:creationId xmlns:a16="http://schemas.microsoft.com/office/drawing/2014/main" id="{1012D931-E708-49DA-BAE7-337B8C927F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5" y="1054100"/>
            <a:ext cx="5039278" cy="23749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FD424-DB34-4C5B-8149-9F0CE98940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dirty="0"/>
              <a:t>&lt;</a:t>
            </a:r>
            <a:r>
              <a:rPr lang="ko-KR" altLang="en-US" sz="1000" dirty="0"/>
              <a:t>스토리 컨셉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시간 관리국 </a:t>
            </a:r>
            <a:r>
              <a:rPr lang="ko-KR" altLang="en-US" sz="1000" dirty="0" err="1"/>
              <a:t>진압팀</a:t>
            </a:r>
            <a:r>
              <a:rPr lang="ko-KR" altLang="en-US" sz="1000" dirty="0"/>
              <a:t> 소속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최근 시간을 강탈해 이동 금지된 과거 시간대로 이동한 범죄조직을 체포하기 위한 팀에 소속되어 작전을 수행하게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시간여행과 동일하게 팔찌를 착용하고 작전을 수행하게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범인들이 시간을 강탈한 탓에 매우 소량의 시간만 가지고 작전을 진행해야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작전을 진행하며 범인들이 소지한 시간을 빼앗아 작전을 지속해야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팔찌를 통해 지휘통제실과 지속적으로 통화를 하며 위급상황시 팔찌를 활용해 본래 시간대로 돌아간다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제작된 전투용 팔찌로 이동한 시간대에서 자유롭게 시간을 조종함</a:t>
            </a:r>
            <a:endParaRPr lang="en-US" altLang="ko-KR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EDFD3C-43BC-4586-8DB5-932BE1FB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698E3A-F130-44E2-890B-C6A01AF16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주인공 컨셉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71FE3FB-2ADD-41A8-9DC2-0AC0338F650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디자인 컨셉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SF </a:t>
            </a:r>
            <a:r>
              <a:rPr lang="ko-KR" altLang="en-US" sz="1200" dirty="0"/>
              <a:t>느낌의 전투복을 </a:t>
            </a:r>
            <a:r>
              <a:rPr lang="en-US" altLang="ko-KR" sz="1200" dirty="0"/>
              <a:t>SD </a:t>
            </a:r>
            <a:r>
              <a:rPr lang="ko-KR" altLang="en-US" sz="1200" dirty="0"/>
              <a:t>캐릭터의 몸체로 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대신 얼굴은 보이도록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세계관과 연관된 다양한 옷차림을 만들어 코스튬으로 판매할 예정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던그리드의</a:t>
            </a:r>
            <a:r>
              <a:rPr lang="ko-KR" altLang="en-US" sz="1200" dirty="0"/>
              <a:t> 주인공 용병과 비슷한 방식으로 캐릭터 디자인</a:t>
            </a:r>
            <a:endParaRPr lang="en-US" altLang="ko-KR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BE894A3-C80C-49F7-995A-E3C101D990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3" t="47331" r="48211" b="37432"/>
          <a:stretch/>
        </p:blipFill>
        <p:spPr bwMode="auto">
          <a:xfrm>
            <a:off x="915560" y="3950190"/>
            <a:ext cx="2538840" cy="19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251EC3-806C-4A6D-A13B-E26E6AB2DE22}"/>
              </a:ext>
            </a:extLst>
          </p:cNvPr>
          <p:cNvSpPr txBox="1"/>
          <p:nvPr/>
        </p:nvSpPr>
        <p:spPr>
          <a:xfrm>
            <a:off x="3581400" y="5674254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 err="1"/>
              <a:t>던그리드의</a:t>
            </a:r>
            <a:r>
              <a:rPr lang="ko-KR" altLang="en-US" sz="1100" dirty="0"/>
              <a:t> 주인공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58120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사진, 다른, 사람, 가장이(가) 표시된 사진&#10;&#10;자동 생성된 설명">
            <a:extLst>
              <a:ext uri="{FF2B5EF4-FFF2-40B4-BE49-F238E27FC236}">
                <a16:creationId xmlns:a16="http://schemas.microsoft.com/office/drawing/2014/main" id="{E41E3D71-1F1B-4CB6-8761-E970BB2D21B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4" y="1054100"/>
            <a:ext cx="5044099" cy="5078413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E09ED-EE51-4CDB-8B4A-52FE25D540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간략한 스토리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미래 범죄조직의 멤버들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 여행을 통해 과거에서 미래의 암울한 자신의 처지를 바꾸려고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그들의 행동들 때문에 주인공이 사는 시간대에 많은 위험이 발생함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대표적으로 다수의 사람이 원불명의 실종사건이 발생하거나 하늘을 날던 비행기가 기장의 존재가 사라지며 땅으로 추락하는 등 사건사고가 발생함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디자인 컨셉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전투를 위해 신체를 개조한 조직원도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조직원은 그들의 상징인 중절모에 검은 양복을 입고 다닌다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1326A4E-A831-45FD-BB00-648E45C7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A6C6F1-9EB5-4042-BCD5-4C6E19D5C5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몬스터 컨셉</a:t>
            </a:r>
          </a:p>
        </p:txBody>
      </p:sp>
    </p:spTree>
    <p:extLst>
      <p:ext uri="{BB962C8B-B14F-4D97-AF65-F5344CB8AC3E}">
        <p14:creationId xmlns:p14="http://schemas.microsoft.com/office/powerpoint/2010/main" val="19526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남자, 사진, 거울, 보는이(가) 표시된 사진&#10;&#10;자동 생성된 설명">
            <a:extLst>
              <a:ext uri="{FF2B5EF4-FFF2-40B4-BE49-F238E27FC236}">
                <a16:creationId xmlns:a16="http://schemas.microsoft.com/office/drawing/2014/main" id="{CED43D08-FFD9-4B53-A97A-CD7021927E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1" y="1063247"/>
            <a:ext cx="4590686" cy="506011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C05F0-D4C8-406B-8825-0E85525053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게임 초기 스토리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오랜만에 휴가를 나온 주인공에게 급하게 출동명령이 내려와 시간관리국에 주인공이 도착하면서 이야기가 시작한다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주인공이 도착했을 때 이미 사건은 크게 번졌고</a:t>
            </a:r>
            <a:r>
              <a:rPr lang="en-US" altLang="ko-KR" sz="1200" dirty="0"/>
              <a:t>, </a:t>
            </a:r>
            <a:r>
              <a:rPr lang="ko-KR" altLang="en-US" sz="1200" dirty="0"/>
              <a:t>범인들은 사라진 이후였다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관리국으로 돌아온 주인공은 국제 수배된 범죄조직이 시간관리국에 저장된 시간을 훔쳐 금지된 과거로 시간이동을 했다는 소식을 듣게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관리국에 저장된 남은 시간은 없고</a:t>
            </a:r>
            <a:r>
              <a:rPr lang="en-US" altLang="ko-KR" sz="1200" dirty="0"/>
              <a:t>, </a:t>
            </a:r>
            <a:r>
              <a:rPr lang="ko-KR" altLang="en-US" sz="1200" dirty="0"/>
              <a:t>작전을 수행할 충분한 시간을 가진 사람은 주인공 뿐이었다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지체하는 사이 범죄자들이 바꾼 과거로 인해 현재는 대 공황상태에 빠지게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사랑하는 여자친구를 잃은 주인공은 일을 지체하는 순간 돌이킬 수 없을 것이라 판단해 혼자 시간이동을 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관리국에서 서포트 해주는 동료의 도움을 받아 범죄자들을 찾아 빼앗긴 시간을 회수</a:t>
            </a:r>
            <a:r>
              <a:rPr lang="en-US" altLang="ko-KR" sz="1200" dirty="0"/>
              <a:t>, </a:t>
            </a:r>
            <a:r>
              <a:rPr lang="ko-KR" altLang="en-US" sz="1200" dirty="0"/>
              <a:t>체포하는 임무를 수행하게 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F55309E-1A98-4CC8-AFE0-54203C93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066DDB-F5BD-4D3E-B85B-70BD3DFE06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</p:spTree>
    <p:extLst>
      <p:ext uri="{BB962C8B-B14F-4D97-AF65-F5344CB8AC3E}">
        <p14:creationId xmlns:p14="http://schemas.microsoft.com/office/powerpoint/2010/main" val="530326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067F7E6-4E68-4A90-9C4B-E77FE78B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391557-DEA4-4B8A-B175-7772DAEE6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스토리 컨셉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7B3C4B-764B-48BA-8E66-FD04D44CE2D5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977031785"/>
              </p:ext>
            </p:extLst>
          </p:nvPr>
        </p:nvGraphicFramePr>
        <p:xfrm>
          <a:off x="429260" y="1053148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스토리 </a:t>
                      </a:r>
                      <a:r>
                        <a:rPr lang="ko-KR" altLang="en-US" sz="1600" dirty="0" err="1"/>
                        <a:t>텔링</a:t>
                      </a:r>
                      <a:r>
                        <a:rPr lang="ko-KR" altLang="en-US" sz="1600" dirty="0"/>
                        <a:t>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캐릭터의 디자인과 대사 말풍선을 통한 세계관 전달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소리와 특수효과를 활용해 게임의 몰입감과 조작감을 추가 부여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적절한 특수효과와 캐릭터 디자인은 세계관에 몰입할 수 있게 해주는 좋은 요소로 작용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64C3669-FDCB-442F-A5ED-DCBBE3864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12395"/>
              </p:ext>
            </p:extLst>
          </p:nvPr>
        </p:nvGraphicFramePr>
        <p:xfrm>
          <a:off x="419100" y="3697288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스토리 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여행이 원활하게 진행되는 미래 세계관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미래 세계에서 과거로 이동해 미래를 바꾸어 세상에 혼란을 주는 범죄조직</a:t>
                      </a: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범죄조직 때문에 사랑하는 사람을 잃은 주인공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그들을 체포하여 혼란의 도시를 구하기 위한 시간여행을 감행</a:t>
                      </a: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주인공을 돕는 동료 서포터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범인의 위치와 이동한 시간대를 추적해 정보로 전달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특수 제작된 팔찌 덕에 자유롭게 시간을 조종할 수 있는 주인공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348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309504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413582143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세계관을 간략하게 설명한다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제 </a:t>
                      </a:r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자의 시점으로 세계관을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나래이션을</a:t>
                      </a:r>
                      <a:r>
                        <a:rPr lang="ko-KR" altLang="en-US" sz="1300" dirty="0"/>
                        <a:t> 통해 </a:t>
                      </a:r>
                      <a:r>
                        <a:rPr lang="en-US" altLang="ko-KR" sz="1300" dirty="0"/>
                        <a:t>SF </a:t>
                      </a:r>
                      <a:r>
                        <a:rPr lang="ko-KR" altLang="en-US" sz="1300" dirty="0"/>
                        <a:t>세계관 느낌을 강조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다음 </a:t>
                      </a:r>
                      <a:r>
                        <a:rPr lang="ko-KR" altLang="en-US" sz="1300" dirty="0" err="1"/>
                        <a:t>씬으로</a:t>
                      </a:r>
                      <a:r>
                        <a:rPr lang="ko-KR" altLang="en-US" sz="1300" dirty="0"/>
                        <a:t> 주인공의 시점으로 이동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게임의 전체 세계관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게임의 전체 분위기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B051BA-2B6C-4B4A-877D-366206393075}"/>
              </a:ext>
            </a:extLst>
          </p:cNvPr>
          <p:cNvSpPr/>
          <p:nvPr/>
        </p:nvSpPr>
        <p:spPr>
          <a:xfrm>
            <a:off x="626533" y="1035087"/>
            <a:ext cx="6282267" cy="3342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일러스트 출력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1 -1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1549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1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142364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666101108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이동 조작 방식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구조물과 상호작용하는 방법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여자친구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오빠</a:t>
                      </a:r>
                      <a:r>
                        <a:rPr lang="en-US" altLang="ko-KR" sz="1300" dirty="0"/>
                        <a:t>~ </a:t>
                      </a:r>
                      <a:r>
                        <a:rPr lang="ko-KR" altLang="en-US" sz="1300" dirty="0"/>
                        <a:t>오랜만에 영화 보니까 정말 좋아 </a:t>
                      </a:r>
                      <a:r>
                        <a:rPr lang="ko-KR" altLang="en-US" sz="1300" dirty="0" err="1"/>
                        <a:t>그치</a:t>
                      </a:r>
                      <a:r>
                        <a:rPr lang="en-US" altLang="ko-KR" sz="1300" dirty="0"/>
                        <a:t>?”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응</a:t>
                      </a:r>
                      <a:r>
                        <a:rPr lang="en-US" altLang="ko-KR" sz="1300" dirty="0"/>
                        <a:t>. 00</a:t>
                      </a:r>
                      <a:r>
                        <a:rPr lang="ko-KR" altLang="en-US" sz="1300" dirty="0"/>
                        <a:t>이랑 오랜만에 영화 보니까 기분 전환되고 정말 좋네</a:t>
                      </a:r>
                      <a:r>
                        <a:rPr lang="en-US" altLang="ko-KR" sz="1300" dirty="0"/>
                        <a:t>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오랜만의 휴가를 통해 여자친구와 시간을 보내는 주인공의 심리를 유저에게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사라지는 여자친구에 유저가 주인공의 상실감에 공감할 수 </a:t>
                      </a:r>
                      <a:r>
                        <a:rPr lang="ko-KR" altLang="en-US" sz="1300" dirty="0" err="1"/>
                        <a:t>있도록함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관련 이미지">
            <a:extLst>
              <a:ext uri="{FF2B5EF4-FFF2-40B4-BE49-F238E27FC236}">
                <a16:creationId xmlns:a16="http://schemas.microsoft.com/office/drawing/2014/main" id="{F7048038-6D21-4582-A3FE-F1B0259D0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"/>
          <a:stretch/>
        </p:blipFill>
        <p:spPr bwMode="auto">
          <a:xfrm>
            <a:off x="634798" y="1035087"/>
            <a:ext cx="6302776" cy="33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2 -1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34012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288396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E42040-6A02-4B79-8222-C7C4DA0292BA}"/>
              </a:ext>
            </a:extLst>
          </p:cNvPr>
          <p:cNvSpPr/>
          <p:nvPr/>
        </p:nvSpPr>
        <p:spPr>
          <a:xfrm flipH="1">
            <a:off x="3786187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여자친구</a:t>
            </a:r>
          </a:p>
        </p:txBody>
      </p:sp>
    </p:spTree>
    <p:extLst>
      <p:ext uri="{BB962C8B-B14F-4D97-AF65-F5344CB8AC3E}">
        <p14:creationId xmlns:p14="http://schemas.microsoft.com/office/powerpoint/2010/main" val="182119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0B046FCD-2181-4957-AED2-3F27C9E3D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"/>
          <a:stretch/>
        </p:blipFill>
        <p:spPr bwMode="auto">
          <a:xfrm>
            <a:off x="634798" y="1035087"/>
            <a:ext cx="6302776" cy="33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2 -2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112720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849289206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전화기와 상호작용 후 호출 받아 출동하는 스토리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포탈을 통해 이동할 수 있음을 유저에게 알림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진동 소리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 err="1"/>
                        <a:t>웅웅웅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…. </a:t>
                      </a:r>
                      <a:r>
                        <a:rPr lang="ko-KR" altLang="en-US" sz="1300" dirty="0"/>
                        <a:t>네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네</a:t>
                      </a:r>
                      <a:r>
                        <a:rPr lang="en-US" altLang="ko-KR" sz="1300" dirty="0"/>
                        <a:t>…. </a:t>
                      </a:r>
                      <a:r>
                        <a:rPr lang="ko-KR" altLang="en-US" sz="1300" dirty="0"/>
                        <a:t>알겠습니다</a:t>
                      </a:r>
                      <a:r>
                        <a:rPr lang="en-US" altLang="ko-KR" sz="1300" dirty="0"/>
                        <a:t>…”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여자친구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 err="1"/>
                        <a:t>누구야</a:t>
                      </a:r>
                      <a:r>
                        <a:rPr lang="en-US" altLang="ko-KR" sz="1300" dirty="0"/>
                        <a:t>? </a:t>
                      </a:r>
                      <a:r>
                        <a:rPr lang="ko-KR" altLang="en-US" sz="1300" dirty="0"/>
                        <a:t>목소리가 왜 안 좋아져</a:t>
                      </a:r>
                      <a:r>
                        <a:rPr lang="en-US" altLang="ko-KR" sz="1300" dirty="0"/>
                        <a:t>…”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오빠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다시 회사에 가봐야 할 것 같아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급한 전화 </a:t>
                      </a:r>
                      <a:r>
                        <a:rPr lang="ko-KR" altLang="en-US" sz="1300" dirty="0" err="1"/>
                        <a:t>왔어</a:t>
                      </a:r>
                      <a:r>
                        <a:rPr lang="en-US" altLang="ko-KR" sz="1300" dirty="0"/>
                        <a:t>..”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스토리 진행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현재 사건을 해결할 수 있는 유일한 사람이라는 감정을 유저가 느끼도록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34012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288396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E42040-6A02-4B79-8222-C7C4DA0292BA}"/>
              </a:ext>
            </a:extLst>
          </p:cNvPr>
          <p:cNvSpPr/>
          <p:nvPr/>
        </p:nvSpPr>
        <p:spPr>
          <a:xfrm flipH="1">
            <a:off x="3786187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여자친구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4CCA2E-BC84-468F-B223-9B8C53CDACDE}"/>
              </a:ext>
            </a:extLst>
          </p:cNvPr>
          <p:cNvSpPr/>
          <p:nvPr/>
        </p:nvSpPr>
        <p:spPr>
          <a:xfrm>
            <a:off x="2973444" y="1434536"/>
            <a:ext cx="260644" cy="474663"/>
          </a:xfrm>
          <a:prstGeom prst="rect">
            <a:avLst/>
          </a:prstGeom>
          <a:solidFill>
            <a:srgbClr val="9297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느낌표</a:t>
            </a:r>
          </a:p>
        </p:txBody>
      </p:sp>
    </p:spTree>
    <p:extLst>
      <p:ext uri="{BB962C8B-B14F-4D97-AF65-F5344CB8AC3E}">
        <p14:creationId xmlns:p14="http://schemas.microsoft.com/office/powerpoint/2010/main" val="307251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5C54E9E1-1767-4B3A-A4E0-E4716600726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1" y="1145550"/>
            <a:ext cx="4944285" cy="48955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0AD63-8A35-479A-B0FF-7E4FC2AFF2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400" dirty="0"/>
              <a:t>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라이크란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80</a:t>
            </a:r>
            <a:r>
              <a:rPr lang="ko-KR" altLang="en-US" sz="1400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sz="1400" dirty="0"/>
              <a:t>을 하나의 장르로 부르는 이름이다</a:t>
            </a:r>
            <a:r>
              <a:rPr lang="en-US" altLang="ko-KR" sz="1400" dirty="0"/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400" dirty="0"/>
              <a:t>로그 </a:t>
            </a:r>
            <a:r>
              <a:rPr lang="ko-KR" altLang="en-US" sz="1400" dirty="0" err="1"/>
              <a:t>라이크의</a:t>
            </a:r>
            <a:r>
              <a:rPr lang="ko-KR" altLang="en-US" sz="1400" dirty="0"/>
              <a:t> 핵심 요소를 </a:t>
            </a:r>
            <a:r>
              <a:rPr lang="en-US" altLang="ko-KR" sz="1400" dirty="0"/>
              <a:t>4</a:t>
            </a:r>
            <a:r>
              <a:rPr lang="ko-KR" altLang="en-US" sz="1400" dirty="0"/>
              <a:t>가지로 설명한다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sz="1400" dirty="0"/>
              <a:t>)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400" dirty="0"/>
              <a:t>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sz="1400" dirty="0"/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400" dirty="0"/>
              <a:t>유저에게 전달하는 정보는 최소한으로 제한해 유저가 직접 경험해 학습하도록 한다</a:t>
            </a:r>
            <a:r>
              <a:rPr lang="en-US" altLang="ko-KR" sz="1400" dirty="0"/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400" dirty="0"/>
              <a:t>다른 </a:t>
            </a:r>
            <a:r>
              <a:rPr lang="en-US" altLang="ko-KR" sz="1400" dirty="0"/>
              <a:t>RPG</a:t>
            </a:r>
            <a:r>
              <a:rPr lang="ko-KR" altLang="en-US" sz="1400" dirty="0"/>
              <a:t>게임과 달리 캐릭터 체력 이외에 관리해야 하는 수치가 있어 플레이 과정에 매우 빠르게 진행된다</a:t>
            </a:r>
            <a:r>
              <a:rPr lang="en-US" altLang="ko-KR" sz="1400" dirty="0"/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400" dirty="0"/>
              <a:t>이후 모티브 게임을 통해 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요소를 어떻게 활용하는지 알아보고자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89637F-8096-4BD2-9214-2D9AFCD2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A7F498-D5DE-4659-BAB1-498EAC69FA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741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3 -1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278788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992205789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급하게 부대에 복귀한 주인공이 아직 남은 소수의 적들과 전투를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 방식을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시스템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공격하는 방식과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이동방식을 연습함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높은 등급의 무기를 체험하게 하여 이후 플레이의 목표를 설정하도록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간단한 조작 방식을 이해하고 이후 플레이에 활용할 수 있도록 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080960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7" name="사각형: 잘린 위쪽 모서리 6">
            <a:extLst>
              <a:ext uri="{FF2B5EF4-FFF2-40B4-BE49-F238E27FC236}">
                <a16:creationId xmlns:a16="http://schemas.microsoft.com/office/drawing/2014/main" id="{34C0F8FF-A650-41ED-B99C-F0D9DE711122}"/>
              </a:ext>
            </a:extLst>
          </p:cNvPr>
          <p:cNvSpPr/>
          <p:nvPr/>
        </p:nvSpPr>
        <p:spPr>
          <a:xfrm>
            <a:off x="1561053" y="1599832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  <p:sp>
        <p:nvSpPr>
          <p:cNvPr id="21" name="사각형: 잘린 위쪽 모서리 20">
            <a:extLst>
              <a:ext uri="{FF2B5EF4-FFF2-40B4-BE49-F238E27FC236}">
                <a16:creationId xmlns:a16="http://schemas.microsoft.com/office/drawing/2014/main" id="{094F940C-131A-448F-AF6D-84EDD3F4DA00}"/>
              </a:ext>
            </a:extLst>
          </p:cNvPr>
          <p:cNvSpPr/>
          <p:nvPr/>
        </p:nvSpPr>
        <p:spPr>
          <a:xfrm>
            <a:off x="2749774" y="1215016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  <p:sp>
        <p:nvSpPr>
          <p:cNvPr id="22" name="사각형: 잘린 위쪽 모서리 21">
            <a:extLst>
              <a:ext uri="{FF2B5EF4-FFF2-40B4-BE49-F238E27FC236}">
                <a16:creationId xmlns:a16="http://schemas.microsoft.com/office/drawing/2014/main" id="{4208C79B-88E0-4BB6-A78D-12B47B6D1455}"/>
              </a:ext>
            </a:extLst>
          </p:cNvPr>
          <p:cNvSpPr/>
          <p:nvPr/>
        </p:nvSpPr>
        <p:spPr>
          <a:xfrm>
            <a:off x="3652320" y="2035223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2512833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850674"/>
              </p:ext>
            </p:extLst>
          </p:nvPr>
        </p:nvGraphicFramePr>
        <p:xfrm>
          <a:off x="419100" y="785813"/>
          <a:ext cx="11323720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504849234"/>
                    </a:ext>
                  </a:extLst>
                </a:gridCol>
                <a:gridCol w="460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적을 쓰러뜨린 후 지휘실에 도착한 주인공은 현재 상황을 듣게 됨</a:t>
                      </a:r>
                      <a:endParaRPr lang="en-US" altLang="ko-KR" sz="13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여유분의 시간을 가진 사람이 주인공 뿐이라 임무를 맡아 주기를 상급자가 부탁함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차관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어 왔는가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지금 상황이 심각해서 본론만 말하지</a:t>
                      </a:r>
                      <a:r>
                        <a:rPr lang="en-US" altLang="ko-KR" sz="1300" dirty="0"/>
                        <a:t>“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상황 설명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저 통화 하나만 해도 되겠습니까</a:t>
                      </a:r>
                      <a:r>
                        <a:rPr lang="en-US" altLang="ko-KR" sz="1300" dirty="0"/>
                        <a:t>?”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작전을 수행할 조건이 충족된 인물이 주인공 뿐이라는 것을 알려줌으로 전투의 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356638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6C5B2D-79BE-4306-AD1D-7852A60E233D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DEC0B2-5BE0-4CC3-9D5D-428E7B1C1100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23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329888"/>
              </p:ext>
            </p:extLst>
          </p:nvPr>
        </p:nvGraphicFramePr>
        <p:xfrm>
          <a:off x="419100" y="785813"/>
          <a:ext cx="11323720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504849234"/>
                    </a:ext>
                  </a:extLst>
                </a:gridCol>
                <a:gridCol w="460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위급한 상황에 여자친구의 안전을 걱정해 전화로 확인하게 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전화 통화 중 과거가 바뀌어 존재가 사라진 여자친구로 인해 범죄자를 소탕하겠다고 결심하게 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어 괜찮아</a:t>
                      </a:r>
                      <a:r>
                        <a:rPr lang="en-US" altLang="ko-KR" sz="1300" dirty="0"/>
                        <a:t>?... </a:t>
                      </a:r>
                      <a:r>
                        <a:rPr lang="ko-KR" altLang="en-US" sz="1300" dirty="0"/>
                        <a:t>어 지금 상황이 많이 안 좋아서 어디 안전한데 찾아서 숨어 있어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??.. </a:t>
                      </a:r>
                      <a:r>
                        <a:rPr lang="ko-KR" altLang="en-US" sz="1300" dirty="0"/>
                        <a:t>왜 말이 없어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??”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여자친구를 잃은 주인공의 감정을 유저가 공감할 수 있도록 </a:t>
                      </a:r>
                      <a:r>
                        <a:rPr lang="ko-KR" altLang="en-US" sz="1300" dirty="0" err="1"/>
                        <a:t>만듬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356638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6C5B2D-79BE-4306-AD1D-7852A60E233D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DEC0B2-5BE0-4CC3-9D5D-428E7B1C1100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94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3 -3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280826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392316839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현재 시간이동에 사용할 수 있는 시간이 매우 적어 매우 </a:t>
                      </a:r>
                      <a:r>
                        <a:rPr lang="ko-KR" altLang="en-US" sz="1300" dirty="0" err="1"/>
                        <a:t>노후된</a:t>
                      </a:r>
                      <a:r>
                        <a:rPr lang="ko-KR" altLang="en-US" sz="1300" dirty="0"/>
                        <a:t> 무기를 사용해야 한다고 동료 </a:t>
                      </a:r>
                      <a:r>
                        <a:rPr lang="en-US" altLang="ko-KR" sz="1300" dirty="0"/>
                        <a:t>NPC</a:t>
                      </a:r>
                      <a:r>
                        <a:rPr lang="ko-KR" altLang="en-US" sz="1300" dirty="0"/>
                        <a:t>의 대사를 통해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실전에 들어가기 전에 먼저 </a:t>
                      </a:r>
                      <a:r>
                        <a:rPr lang="ko-KR" altLang="en-US" sz="1300" dirty="0" err="1"/>
                        <a:t>몸풀기용으로</a:t>
                      </a:r>
                      <a:r>
                        <a:rPr lang="ko-KR" altLang="en-US" sz="1300" dirty="0"/>
                        <a:t> 연습용 적 인형을 상대로 조작 방식을 연습함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 사용 방법과 무기 변경 법 등 숙련도를 필요로 하는 동작들을 알려줌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쓸데없는 일 그만하고 몸부터 풀자 시간 없어</a:t>
                      </a:r>
                      <a:r>
                        <a:rPr lang="en-US" altLang="ko-KR" sz="1300" dirty="0"/>
                        <a:t>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NPC : “</a:t>
                      </a:r>
                      <a:r>
                        <a:rPr lang="ko-KR" altLang="en-US" sz="1300" dirty="0"/>
                        <a:t>알겠습니다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먼저 스트레칭 용도로 연습용 적을 생성하겠습니다</a:t>
                      </a:r>
                      <a:r>
                        <a:rPr lang="en-US" altLang="ko-KR" sz="1300" dirty="0"/>
                        <a:t>.”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실제 게임 플레이 환경을 설명하고 유저가 익숙해 질 수 있도록 튜토리얼을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 사용방법과 간단한 아이템 사용 방법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무기 변경 법 등 알려줌으로 연습할 수 있도록 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328325" y="19255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42FA8A98-0AEB-42DC-A47C-8673643862A7}"/>
              </a:ext>
            </a:extLst>
          </p:cNvPr>
          <p:cNvSpPr/>
          <p:nvPr/>
        </p:nvSpPr>
        <p:spPr>
          <a:xfrm>
            <a:off x="1561053" y="1599832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연습용적</a:t>
            </a:r>
            <a:endParaRPr lang="ko-KR" altLang="en-US" dirty="0"/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0C4A9C84-1058-46D2-93EC-61F60A3837D4}"/>
              </a:ext>
            </a:extLst>
          </p:cNvPr>
          <p:cNvSpPr/>
          <p:nvPr/>
        </p:nvSpPr>
        <p:spPr>
          <a:xfrm>
            <a:off x="2749774" y="1215016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연습용적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9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3 -4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0379172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193832292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이동한 시간에서도 지휘실과 통신이 가능하다는 것을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원한다면 언제든 돌아 올 수 있지만 시간 여행 장치가 불안정해 주인공이 사용하는 무기를 가져오는 것은 불가능하다는 것을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적의 시간을 빼앗아 현재 시간으로 돌려 보내면 모은 시간을 활용해 과거로 보급 물자를 보내줌을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시간 여행 장치를 통해 시간이동을 함으로 게임이 시작됨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차관 </a:t>
                      </a:r>
                      <a:r>
                        <a:rPr lang="en-US" altLang="ko-KR" sz="1300" dirty="0"/>
                        <a:t>: (</a:t>
                      </a:r>
                      <a:r>
                        <a:rPr lang="ko-KR" altLang="en-US" sz="1300" dirty="0"/>
                        <a:t>세계관 설정과 게임 시스템에 대해서 설명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게임내 시스템을 스토리와 함께 설명함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 몰입감을 올려주며 실제 진압 작전을 나가는 듯한 감정을 가질 수 있도록 유도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게임내 등장하는 상자와 이벤트에 대한 근거를 충족시킴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328325" y="19255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DF998D-F183-40FE-97CF-A7C2E0088DE2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33A521A-1778-4C13-9B45-D110FD89E908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6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A587-CA87-4DD9-9674-05E3CEE6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FD1AB-0487-4A73-9A87-322DE4DD1A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SWOT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강점</a:t>
            </a:r>
            <a:r>
              <a:rPr lang="en-US" altLang="ko-KR" dirty="0"/>
              <a:t>, </a:t>
            </a:r>
            <a:r>
              <a:rPr lang="ko-KR" altLang="en-US" dirty="0"/>
              <a:t>약점</a:t>
            </a:r>
            <a:r>
              <a:rPr lang="en-US" altLang="ko-KR" dirty="0"/>
              <a:t>, </a:t>
            </a:r>
            <a:r>
              <a:rPr lang="ko-KR" altLang="en-US" dirty="0"/>
              <a:t>기회</a:t>
            </a:r>
            <a:r>
              <a:rPr lang="en-US" altLang="ko-KR" dirty="0"/>
              <a:t>, </a:t>
            </a:r>
            <a:r>
              <a:rPr lang="ko-KR" altLang="en-US" dirty="0"/>
              <a:t>위기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7EFAD-581F-4EEE-A690-1FB72D01A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76697-CCE6-4CA9-84DD-8C90DA486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F94B45A-3995-49A5-A6E4-B5D7723BA6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4BC677-9225-461C-B794-0ED4C7214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110D24-B6DE-4044-91A2-208631F163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SF(</a:t>
            </a:r>
            <a:r>
              <a:rPr lang="ko-KR" altLang="en-US" dirty="0" err="1"/>
              <a:t>사이버펑크</a:t>
            </a:r>
            <a:r>
              <a:rPr lang="en-US" altLang="ko-KR" dirty="0"/>
              <a:t>, </a:t>
            </a:r>
            <a:r>
              <a:rPr lang="ko-KR" altLang="en-US" dirty="0" err="1"/>
              <a:t>스팀펑크</a:t>
            </a:r>
            <a:r>
              <a:rPr lang="en-US" altLang="ko-KR" dirty="0"/>
              <a:t>) </a:t>
            </a:r>
            <a:r>
              <a:rPr lang="ko-KR" altLang="en-US" dirty="0"/>
              <a:t>분위기의 게임이 많지 않아 차별화됨</a:t>
            </a:r>
            <a:endParaRPr lang="en-US" altLang="ko-KR" dirty="0"/>
          </a:p>
          <a:p>
            <a:r>
              <a:rPr lang="ko-KR" altLang="en-US" dirty="0"/>
              <a:t>최근 </a:t>
            </a:r>
            <a:r>
              <a:rPr lang="ko-KR" altLang="en-US" dirty="0" err="1"/>
              <a:t>로그라이크</a:t>
            </a:r>
            <a:r>
              <a:rPr lang="ko-KR" altLang="en-US" dirty="0"/>
              <a:t> 장르의 게임이 많이 출시 됨에 따라 유저에게 좀더 익숙한 장르로 다가 갈 수 있음</a:t>
            </a:r>
            <a:endParaRPr lang="en-US" altLang="ko-KR" dirty="0"/>
          </a:p>
          <a:p>
            <a:r>
              <a:rPr lang="ko-KR" altLang="en-US" dirty="0"/>
              <a:t>아기자기한 도트 그래픽을 통해 옛날 게임의 감수성을 유저에게 전달할 수 있음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게임의 특징인 죽음의 페널티와 랜덤 생성을 통해 게임의 스토리와 플레이에 몰입할 수 있음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A184AEC-CA11-4102-A38A-7D932E918E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게임의 선천적인 게임의 높은 난이도와 최신 게임들과 다른 게임플레이 방식이 거북한 유저의 경우 쉽게 게임을 떠날 수 있음</a:t>
            </a:r>
            <a:endParaRPr lang="en-US" altLang="ko-KR" dirty="0"/>
          </a:p>
          <a:p>
            <a:r>
              <a:rPr lang="ko-KR" altLang="en-US" dirty="0"/>
              <a:t>유저의 숙련도를 중요시 하는 게임성 때문에 자동전투와 간단한 조작에 익숙한 유저의 경우 선택하지 않을 수 있음</a:t>
            </a:r>
            <a:endParaRPr lang="en-US" altLang="ko-KR" dirty="0"/>
          </a:p>
          <a:p>
            <a:r>
              <a:rPr lang="ko-KR" altLang="en-US" dirty="0"/>
              <a:t>디자인의 차별화는 확실하지만 표본 데이터의 수가 적기 때문에 성공 가능성을 예상하기 힘듦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7408A0F-58C1-46E9-A3B9-B44D83231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장르에서 모바일로 출시된 게임이 적음</a:t>
            </a:r>
            <a:endParaRPr lang="en-US" altLang="ko-KR" dirty="0"/>
          </a:p>
          <a:p>
            <a:r>
              <a:rPr lang="en-US" altLang="ko-KR" dirty="0"/>
              <a:t>PC, </a:t>
            </a:r>
            <a:r>
              <a:rPr lang="ko-KR" altLang="en-US" dirty="0"/>
              <a:t>콘솔 시장에 밀집된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 시장</a:t>
            </a:r>
            <a:r>
              <a:rPr lang="en-US" altLang="ko-KR" dirty="0"/>
              <a:t>,</a:t>
            </a:r>
            <a:r>
              <a:rPr lang="ko-KR" altLang="en-US" dirty="0"/>
              <a:t> 모바일로 해당 장르를 플레이 하고 싶어 했던 유저들에게 어필할 수 있는 좋은 기회</a:t>
            </a:r>
            <a:endParaRPr lang="en-US" altLang="ko-KR" dirty="0"/>
          </a:p>
          <a:p>
            <a:r>
              <a:rPr lang="ko-KR" altLang="en-US" dirty="0"/>
              <a:t>랜덤 생성할 요소를 적절히 선택해 조합한다면 풍부한 컨텐츠 볼륨을 만들 수 있음</a:t>
            </a:r>
            <a:endParaRPr lang="en-US" altLang="ko-KR" dirty="0"/>
          </a:p>
          <a:p>
            <a:r>
              <a:rPr lang="ko-KR" altLang="en-US" dirty="0"/>
              <a:t>액션과 매력적인 세계관을 통해 추가적인 게임 개발에 활용 가능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6F6E48-DA3A-4B62-8D11-2E5B202B06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7179" y="4220251"/>
            <a:ext cx="4737100" cy="2356157"/>
          </a:xfrm>
        </p:spPr>
        <p:txBody>
          <a:bodyPr/>
          <a:lstStyle/>
          <a:p>
            <a:r>
              <a:rPr lang="ko-KR" altLang="en-US" dirty="0"/>
              <a:t>데이터 수정에 편의를 위한 개별 툴이 필요함으로 게임 외적인 추가 개발이 필요</a:t>
            </a:r>
            <a:endParaRPr lang="en-US" altLang="ko-KR" dirty="0"/>
          </a:p>
          <a:p>
            <a:r>
              <a:rPr lang="ko-KR" altLang="en-US" dirty="0"/>
              <a:t>랜덤 생성만으로 완벽한 게임성을 구현할 수 없음으로 주기적인 사후관리가 필요</a:t>
            </a:r>
            <a:endParaRPr lang="en-US" altLang="ko-KR" dirty="0"/>
          </a:p>
          <a:p>
            <a:r>
              <a:rPr lang="en-US" altLang="ko-KR" dirty="0"/>
              <a:t>BM</a:t>
            </a:r>
            <a:r>
              <a:rPr lang="ko-KR" altLang="en-US" dirty="0"/>
              <a:t>측면에서 부분유료화 정책으로 진행할지 유료 패키지 게임으로 진행할지 명확한 구분이 없음</a:t>
            </a:r>
            <a:endParaRPr lang="en-US" altLang="ko-KR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82F7BB3-17ED-4ABD-BC00-84311E993C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강점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05832A0-4333-4667-BA45-B052E79AE3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/>
              <a:t>약점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D3E04A5-1DD6-4545-8AC9-FB683A1B32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기회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72BB9E9-CC44-4671-A9CA-51F8CCADAF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위기</a:t>
            </a:r>
          </a:p>
        </p:txBody>
      </p:sp>
    </p:spTree>
    <p:extLst>
      <p:ext uri="{BB962C8B-B14F-4D97-AF65-F5344CB8AC3E}">
        <p14:creationId xmlns:p14="http://schemas.microsoft.com/office/powerpoint/2010/main" val="338030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시계이(가) 표시된 사진&#10;&#10;자동 생성된 설명">
            <a:extLst>
              <a:ext uri="{FF2B5EF4-FFF2-40B4-BE49-F238E27FC236}">
                <a16:creationId xmlns:a16="http://schemas.microsoft.com/office/drawing/2014/main" id="{2A123892-B79C-447A-9A50-7D507379F00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3" y="1142999"/>
            <a:ext cx="5039700" cy="2755902"/>
          </a:xfrm>
        </p:spPr>
      </p:pic>
      <p:pic>
        <p:nvPicPr>
          <p:cNvPr id="11" name="내용 개체 틀 10" descr="모니터, 화면, 컴퓨터, 앉아있는이(가) 표시된 사진&#10;&#10;자동 생성된 설명">
            <a:extLst>
              <a:ext uri="{FF2B5EF4-FFF2-40B4-BE49-F238E27FC236}">
                <a16:creationId xmlns:a16="http://schemas.microsoft.com/office/drawing/2014/main" id="{55388404-E672-4779-A061-6856683382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47" y="4096044"/>
            <a:ext cx="5035732" cy="1999661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117AC3FC-2B63-4129-BDE0-0817FDE4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A56778D-E171-49C2-B141-09902CD529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pic>
        <p:nvPicPr>
          <p:cNvPr id="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D85C1F94-D94C-4425-90F4-7693E40EBF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969225" y="1154661"/>
            <a:ext cx="4338526" cy="2173778"/>
          </a:xfrm>
          <a:prstGeom prst="rect">
            <a:avLst/>
          </a:prstGeom>
        </p:spPr>
      </p:pic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33F6AFAD-CD49-4AE0-B227-2D49054D6A7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142724125"/>
              </p:ext>
            </p:extLst>
          </p:nvPr>
        </p:nvGraphicFramePr>
        <p:xfrm>
          <a:off x="592138" y="3619501"/>
          <a:ext cx="5092701" cy="259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358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3953343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35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467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258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/>
                        <a:t>Chillly</a:t>
                      </a:r>
                      <a:r>
                        <a:rPr lang="en-US" altLang="ko-KR" sz="1200" dirty="0"/>
                        <a:t> Room ( </a:t>
                      </a:r>
                      <a:r>
                        <a:rPr lang="ko-KR" altLang="en-US" sz="1200" dirty="0"/>
                        <a:t>중국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4941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17.2.16</a:t>
                      </a:r>
                      <a:endParaRPr lang="ko-KR" altLang="en-US" sz="12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495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(IOS, </a:t>
                      </a:r>
                      <a:r>
                        <a:rPr lang="ko-KR" altLang="en-US" sz="1200" dirty="0"/>
                        <a:t>안드로이드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콘솔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닌텐도 스위치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0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723EA-1493-4E78-884B-EB6B017380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 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죽음의 페널티가 강하게 작용한다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sz="1200" dirty="0"/>
              <a:t>해 다시 </a:t>
            </a:r>
            <a:r>
              <a:rPr lang="en-US" altLang="ko-KR" sz="1200" dirty="0"/>
              <a:t>1</a:t>
            </a:r>
            <a:r>
              <a:rPr lang="ko-KR" altLang="en-US" sz="1200" dirty="0"/>
              <a:t>레벨 부터 시작하도록 하기 때문이다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하지만 위 요소는 게임의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진입장벽을 만들어 유저 유입이 어려워진다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익숙하지 않은 방식에 거부감을 느껴 게임을 종료</a:t>
            </a:r>
            <a:r>
              <a:rPr lang="en-US" altLang="ko-KR" sz="1200" dirty="0"/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62BAA9-F11D-4FD0-A366-28EE289D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4E4DC6-8C52-49A7-A30B-ABE6E8F54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A458ED3-3E2E-419E-B852-7077E4C7A99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소울 나이트의 죽음의 페널티</a:t>
            </a:r>
            <a:r>
              <a:rPr lang="en-US" altLang="ko-KR" sz="1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사망해</a:t>
            </a:r>
            <a:r>
              <a:rPr lang="en-US" altLang="ko-KR" sz="1200" dirty="0"/>
              <a:t>(</a:t>
            </a:r>
            <a:r>
              <a:rPr lang="ko-KR" altLang="en-US" sz="1200" dirty="0"/>
              <a:t>던전을 모두 클리어하거나</a:t>
            </a:r>
            <a:r>
              <a:rPr lang="en-US" altLang="ko-KR" sz="1200" dirty="0"/>
              <a:t>)</a:t>
            </a:r>
            <a:r>
              <a:rPr lang="ko-KR" altLang="en-US" sz="1200" dirty="0"/>
              <a:t> 게임이 종료되면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처치한 몬스터 만큼 재화를 지급</a:t>
            </a:r>
            <a:r>
              <a:rPr lang="ko-KR" altLang="en-US" sz="1200" dirty="0"/>
              <a:t>해 페널티를 간소화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재화를 소비해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구입</a:t>
            </a:r>
            <a:r>
              <a:rPr lang="ko-KR" altLang="en-US" sz="1200" dirty="0"/>
              <a:t>하기도 하고 캐릭터 </a:t>
            </a:r>
            <a:r>
              <a:rPr lang="ko-KR" altLang="en-US" sz="1400" b="1" dirty="0">
                <a:solidFill>
                  <a:srgbClr val="FF0000"/>
                </a:solidFill>
              </a:rPr>
              <a:t>성능을 강화를</a:t>
            </a:r>
            <a:r>
              <a:rPr lang="ko-KR" altLang="en-US" sz="1200" dirty="0"/>
              <a:t> 함</a:t>
            </a:r>
            <a:endParaRPr lang="en-US" altLang="ko-KR" sz="1200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FF1923FF-D96F-4A92-AC6F-F690A41B89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842154" y="1085850"/>
            <a:ext cx="4616480" cy="2598738"/>
          </a:xfrm>
          <a:prstGeom prst="rect">
            <a:avLst/>
          </a:prstGeom>
        </p:spPr>
      </p:pic>
      <p:pic>
        <p:nvPicPr>
          <p:cNvPr id="9" name="내용 개체 틀 81">
            <a:extLst>
              <a:ext uri="{FF2B5EF4-FFF2-40B4-BE49-F238E27FC236}">
                <a16:creationId xmlns:a16="http://schemas.microsoft.com/office/drawing/2014/main" id="{7AB24A9E-86D0-4F20-AE29-E6FDF9AFF4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835539" y="3745548"/>
            <a:ext cx="4616480" cy="23681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7E4942D-A92C-4492-89C7-39C95067E98F}"/>
              </a:ext>
            </a:extLst>
          </p:cNvPr>
          <p:cNvSpPr/>
          <p:nvPr/>
        </p:nvSpPr>
        <p:spPr>
          <a:xfrm>
            <a:off x="1869440" y="2235200"/>
            <a:ext cx="1005840" cy="474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9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8B15D-75F8-4FA2-B860-E825CF946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랜덤생성 기능을 통해 유동적으로 변하는 게임내 환경을 만들 수 있다</a:t>
            </a:r>
            <a:r>
              <a:rPr lang="en-US" altLang="ko-KR" sz="1200" dirty="0"/>
              <a:t>.</a:t>
            </a:r>
          </a:p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덕분에 플레이어는 반복 플레이를 통한 지루한 과정을 일부 개선 가능함</a:t>
            </a:r>
            <a:endParaRPr lang="en-US" altLang="ko-KR" sz="1200" dirty="0"/>
          </a:p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100% </a:t>
            </a:r>
            <a:r>
              <a:rPr lang="ko-KR" altLang="en-US" sz="1200" dirty="0"/>
              <a:t>랜덤으로 생성되는 환경을 없다</a:t>
            </a:r>
            <a:r>
              <a:rPr lang="en-US" altLang="ko-KR" sz="1200" dirty="0"/>
              <a:t>. </a:t>
            </a:r>
            <a:r>
              <a:rPr lang="ko-KR" altLang="en-US" sz="1200" dirty="0"/>
              <a:t>모두 패턴이 존재하며 패턴이 있음으로 랜덤 생성 또한 언젠가 지루해질 컨텐츠라는 것이다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92778DF-BBAE-4928-B5E3-37B306CD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0B0905-D81D-4714-AC6D-26BD4D68A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BA3034C-F5CC-4537-A0E5-5F0E1230588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소울 나이트의 랜덤 생성</a:t>
            </a:r>
            <a:r>
              <a:rPr lang="en-US" altLang="ko-KR" sz="1200" b="1" dirty="0"/>
              <a:t>&gt;</a:t>
            </a:r>
          </a:p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던전 랜덤 생성을 통해 게임내 컨텐츠를 진행하게 된다</a:t>
            </a:r>
            <a:r>
              <a:rPr lang="en-US" altLang="ko-KR" sz="1200" dirty="0"/>
              <a:t>.</a:t>
            </a:r>
          </a:p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랜덤 생성이지만 규칙이 존재하며 </a:t>
            </a:r>
            <a:r>
              <a:rPr lang="en-US" altLang="ko-KR" sz="1200" dirty="0"/>
              <a:t>(</a:t>
            </a:r>
            <a:r>
              <a:rPr lang="ko-KR" altLang="en-US" sz="1200" dirty="0"/>
              <a:t>표 </a:t>
            </a:r>
            <a:r>
              <a:rPr lang="en-US" altLang="ko-KR" sz="1200" dirty="0"/>
              <a:t>1) </a:t>
            </a:r>
            <a:r>
              <a:rPr lang="ko-KR" altLang="en-US" sz="1200" dirty="0"/>
              <a:t>해당 규칙을 통해 배치된 방 또한 종류가 다양한 덕분에 유저로 하여금 지루함을 상쇄할 수 있게 된다</a:t>
            </a:r>
            <a:r>
              <a:rPr lang="en-US" altLang="ko-KR" sz="1200" dirty="0"/>
              <a:t>. </a:t>
            </a:r>
          </a:p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방 내부에 몬스터</a:t>
            </a:r>
            <a:r>
              <a:rPr lang="en-US" altLang="ko-KR" sz="1200" dirty="0"/>
              <a:t>, </a:t>
            </a:r>
            <a:r>
              <a:rPr lang="ko-KR" altLang="en-US" sz="1200" dirty="0"/>
              <a:t>구조물 배치는 고정 되어 있다</a:t>
            </a:r>
            <a:r>
              <a:rPr lang="en-US" altLang="ko-KR" sz="1200" dirty="0"/>
              <a:t>.</a:t>
            </a:r>
          </a:p>
          <a:p>
            <a:pPr marL="171450" lvl="0" indent="-171450"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/>
              <a:t>이유는 특정 방에서의 이벤트로 개발자가 유저에게 전달하고 싶은 플레이 경험을 랜덤생성을 통해 희석되는 것을 막기 위해서라고 판단된다</a:t>
            </a:r>
            <a:r>
              <a:rPr lang="en-US" altLang="ko-KR" sz="1200" dirty="0"/>
              <a:t>.</a:t>
            </a:r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380A6A07-FB51-42EF-905B-F23848FE32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8" y="1410158"/>
            <a:ext cx="4968672" cy="2498762"/>
          </a:xfrm>
          <a:prstGeom prst="rect">
            <a:avLst/>
          </a:prstGeom>
        </p:spPr>
      </p:pic>
      <p:pic>
        <p:nvPicPr>
          <p:cNvPr id="9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2E42D7B9-3283-4FE3-B29E-FD53E36347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8" y="4024620"/>
            <a:ext cx="496867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28CD6-3B34-4220-AD0B-73CA49B0B5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197602"/>
            <a:ext cx="5418365" cy="1975627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식별요소는 다수의 정보로서 </a:t>
            </a:r>
            <a:r>
              <a:rPr lang="en-US" altLang="ko-KR" sz="1200" dirty="0"/>
              <a:t>Ui</a:t>
            </a:r>
            <a:r>
              <a:rPr lang="ko-KR" altLang="en-US" sz="1200" dirty="0"/>
              <a:t>나 기타 효과</a:t>
            </a:r>
            <a:r>
              <a:rPr lang="en-US" altLang="ko-KR" sz="1200" dirty="0"/>
              <a:t>, </a:t>
            </a:r>
            <a:r>
              <a:rPr lang="ko-KR" altLang="en-US" sz="1200" dirty="0"/>
              <a:t>효과음으로 정도를 전달하는 것을 의미한다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게임의 경우 이 식별요소를 유저의 경험으로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처음 만나는 몬스터의 행동 패턴을 직접 싸우기 전까지는 알 수 없게 정보를 가림으로 경험을 통해 유저 스스로 성장할 수 있는 환경을 만들어 주게 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65B3172-34E8-4337-9051-20514287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632917-F70E-4731-B155-001EF558C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33" name="내용 개체 틀 32" descr="사진, 검은색, 앉아있는, 어두운이(가) 표시된 사진&#10;&#10;자동 생성된 설명">
            <a:extLst>
              <a:ext uri="{FF2B5EF4-FFF2-40B4-BE49-F238E27FC236}">
                <a16:creationId xmlns:a16="http://schemas.microsoft.com/office/drawing/2014/main" id="{49056919-C2AC-44F5-B7CE-7DEEE7B7D1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3" y="3684588"/>
            <a:ext cx="4379082" cy="237490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E284B68-26F2-414A-B233-D72DE92061C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1957" y="3173229"/>
            <a:ext cx="5418365" cy="288699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소울 나이트의 경우 식별 요소</a:t>
            </a:r>
            <a:r>
              <a:rPr lang="en-US" altLang="ko-KR" sz="1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구조물의 효과나 아이템의 성능</a:t>
            </a:r>
            <a:r>
              <a:rPr lang="en-US" altLang="ko-KR" sz="1200" dirty="0"/>
              <a:t>, </a:t>
            </a:r>
            <a:r>
              <a:rPr lang="ko-KR" altLang="en-US" sz="1200" dirty="0"/>
              <a:t>던전 형태를 직접적으로 </a:t>
            </a:r>
            <a:r>
              <a:rPr lang="en-US" altLang="ko-KR" sz="1200" dirty="0"/>
              <a:t>UI</a:t>
            </a:r>
            <a:r>
              <a:rPr lang="ko-KR" altLang="en-US" sz="1200" dirty="0"/>
              <a:t>나 텍스트를 통해 정보를 전달한다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식별 요소가 많으면 유저는 시행 착오를 상대적으로 오랜 시간 경험한다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플랫폼 특유의 짧은 플레이 타임에 맞지 않다고 판단해 최소화 한 것으로 판단된다</a:t>
            </a:r>
            <a:r>
              <a:rPr lang="en-US" altLang="ko-KR" sz="1200" dirty="0"/>
              <a:t>. ( </a:t>
            </a:r>
            <a:r>
              <a:rPr lang="ko-KR" altLang="en-US" sz="1200" dirty="0"/>
              <a:t>몬스터의 공격 패턴이 거의 유일한 식별요소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sz="1200" dirty="0"/>
              <a:t>.</a:t>
            </a:r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B177DCD0-97C3-4F7E-9723-58E0AEE153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80" y="1097280"/>
            <a:ext cx="4128628" cy="257587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810EB-E365-4582-836C-D9A2323777B7}"/>
              </a:ext>
            </a:extLst>
          </p:cNvPr>
          <p:cNvSpPr txBox="1"/>
          <p:nvPr/>
        </p:nvSpPr>
        <p:spPr>
          <a:xfrm>
            <a:off x="2377732" y="1549610"/>
            <a:ext cx="2858475" cy="1026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바닥 타일</a:t>
            </a:r>
            <a:r>
              <a:rPr lang="en-US" altLang="ko-KR" sz="1400" dirty="0"/>
              <a:t>, </a:t>
            </a:r>
            <a:r>
              <a:rPr lang="ko-KR" altLang="en-US" sz="1400" dirty="0"/>
              <a:t>벽 등을 통해</a:t>
            </a:r>
            <a:br>
              <a:rPr lang="en-US" altLang="ko-KR" sz="1400" dirty="0"/>
            </a:br>
            <a:r>
              <a:rPr lang="ko-KR" altLang="en-US" sz="1400" dirty="0"/>
              <a:t>현재 플레이 중인 층의 테마와</a:t>
            </a:r>
            <a:br>
              <a:rPr lang="en-US" altLang="ko-KR" sz="1400" dirty="0"/>
            </a:br>
            <a:r>
              <a:rPr lang="ko-KR" altLang="en-US" sz="1400" dirty="0"/>
              <a:t>등장하는 몬스터를 유추할 수 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4B17E-9DC0-49BF-8918-F0D68E3EA3C1}"/>
              </a:ext>
            </a:extLst>
          </p:cNvPr>
          <p:cNvSpPr txBox="1"/>
          <p:nvPr/>
        </p:nvSpPr>
        <p:spPr>
          <a:xfrm>
            <a:off x="1113494" y="1128944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경험을 통한 학습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9B44F-CAC2-46DC-8931-45E09F6E5FD0}"/>
              </a:ext>
            </a:extLst>
          </p:cNvPr>
          <p:cNvSpPr txBox="1"/>
          <p:nvPr/>
        </p:nvSpPr>
        <p:spPr>
          <a:xfrm>
            <a:off x="2731023" y="2905263"/>
            <a:ext cx="2428870" cy="703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몬스터의 외형을 통해</a:t>
            </a:r>
            <a:br>
              <a:rPr lang="en-US" altLang="ko-KR" sz="1400" dirty="0"/>
            </a:br>
            <a:r>
              <a:rPr lang="ko-KR" altLang="en-US" sz="1400" dirty="0"/>
              <a:t>공격 방식</a:t>
            </a:r>
            <a:r>
              <a:rPr lang="en-US" altLang="ko-KR" sz="1400" dirty="0"/>
              <a:t>(</a:t>
            </a:r>
            <a:r>
              <a:rPr lang="ko-KR" altLang="en-US" sz="1400" dirty="0"/>
              <a:t>패턴</a:t>
            </a:r>
            <a:r>
              <a:rPr lang="en-US" altLang="ko-KR" sz="1400" dirty="0"/>
              <a:t>)</a:t>
            </a:r>
            <a:r>
              <a:rPr lang="ko-KR" altLang="en-US" sz="1400" dirty="0"/>
              <a:t>을 알 수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0EAED-32E3-4328-AB58-10986EAC5A15}"/>
              </a:ext>
            </a:extLst>
          </p:cNvPr>
          <p:cNvSpPr txBox="1"/>
          <p:nvPr/>
        </p:nvSpPr>
        <p:spPr>
          <a:xfrm>
            <a:off x="3067266" y="4287551"/>
            <a:ext cx="2345514" cy="38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UI, </a:t>
            </a:r>
            <a:r>
              <a:rPr lang="ko-KR" altLang="en-US" sz="1400" dirty="0"/>
              <a:t>이미지를 통해 정보 전달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BB76E-0DB3-4EAE-9E58-AAD913964976}"/>
              </a:ext>
            </a:extLst>
          </p:cNvPr>
          <p:cNvSpPr txBox="1"/>
          <p:nvPr/>
        </p:nvSpPr>
        <p:spPr>
          <a:xfrm>
            <a:off x="916065" y="3730872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유저 편의를 위한 정보전달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74215-E11C-48F8-83FF-79D94E46A80D}"/>
              </a:ext>
            </a:extLst>
          </p:cNvPr>
          <p:cNvSpPr txBox="1"/>
          <p:nvPr/>
        </p:nvSpPr>
        <p:spPr>
          <a:xfrm>
            <a:off x="3647876" y="5128600"/>
            <a:ext cx="1741182" cy="703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색과 텍스트를 통해</a:t>
            </a:r>
            <a:br>
              <a:rPr lang="en-US" altLang="ko-KR" sz="1400" dirty="0"/>
            </a:br>
            <a:r>
              <a:rPr lang="ko-KR" altLang="en-US" sz="1400" dirty="0"/>
              <a:t>현재 상태 정보 전달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E317D-AAA7-4F82-A7E4-74677B29518C}"/>
              </a:ext>
            </a:extLst>
          </p:cNvPr>
          <p:cNvSpPr txBox="1"/>
          <p:nvPr/>
        </p:nvSpPr>
        <p:spPr>
          <a:xfrm>
            <a:off x="2247977" y="4541116"/>
            <a:ext cx="832279" cy="38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(</a:t>
            </a:r>
            <a:r>
              <a:rPr lang="ko-KR" altLang="en-US" sz="1400" dirty="0" err="1"/>
              <a:t>미니맵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595BE-A1C0-4346-945B-3C4343068366}"/>
              </a:ext>
            </a:extLst>
          </p:cNvPr>
          <p:cNvSpPr txBox="1"/>
          <p:nvPr/>
        </p:nvSpPr>
        <p:spPr>
          <a:xfrm>
            <a:off x="2247977" y="5421923"/>
            <a:ext cx="1354858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현재 위치 정보 ↑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1B4F4-F9DE-4F72-B685-8FC70A658B93}"/>
              </a:ext>
            </a:extLst>
          </p:cNvPr>
          <p:cNvSpPr txBox="1"/>
          <p:nvPr/>
        </p:nvSpPr>
        <p:spPr>
          <a:xfrm>
            <a:off x="2247977" y="5729056"/>
            <a:ext cx="1409360" cy="318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 ← 타격</a:t>
            </a:r>
            <a:r>
              <a:rPr lang="en-US" altLang="ko-KR" sz="1100" dirty="0"/>
              <a:t>, </a:t>
            </a:r>
            <a:r>
              <a:rPr lang="ko-KR" altLang="en-US" sz="1100" dirty="0"/>
              <a:t>수치 정보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52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08392287-D3C4-4294-9C94-4B4E06CDEF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31" y="1156335"/>
            <a:ext cx="3829626" cy="237648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C5F9B-2DD3-47EB-B230-0982D1FF14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1957" y="1197602"/>
            <a:ext cx="5418365" cy="110871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캐릭터의 체력 이외에 </a:t>
            </a:r>
            <a:r>
              <a:rPr lang="ko-KR" altLang="en-US" sz="1400" b="1" dirty="0">
                <a:solidFill>
                  <a:srgbClr val="FF0000"/>
                </a:solidFill>
              </a:rPr>
              <a:t>부가적으로 관리해야 하는 수치</a:t>
            </a:r>
            <a:r>
              <a:rPr lang="ko-KR" altLang="en-US" sz="1200" dirty="0"/>
              <a:t>가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수치를 관리함으로 페널티는 최소화하고 이득을 극대화 하기 위한 선택적 플레이가 가능하게 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60C754-0B18-478E-98D0-75C55BF1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EB4F62-3F18-4E58-99FB-BE7FA067A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8DBF18B-97DD-4A6F-A3F4-2AAC027418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1957" y="2306321"/>
            <a:ext cx="5418365" cy="375390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소울 나이트의 자원관리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마나와</a:t>
            </a:r>
            <a:r>
              <a:rPr lang="ko-KR" altLang="en-US" sz="1200" dirty="0"/>
              <a:t> 방어막 수치를 관리하도록 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방어막 </a:t>
            </a:r>
            <a:r>
              <a:rPr lang="en-US" altLang="ko-KR" sz="1200" dirty="0"/>
              <a:t>: </a:t>
            </a:r>
            <a:r>
              <a:rPr lang="ko-KR" altLang="en-US" sz="1200" dirty="0"/>
              <a:t>적 몬스터의 공격을 막을 수 있는 횟수를 표시</a:t>
            </a:r>
            <a:r>
              <a:rPr lang="en-US" altLang="ko-KR" sz="1200" dirty="0"/>
              <a:t>, (</a:t>
            </a:r>
            <a:r>
              <a:rPr lang="ko-KR" altLang="en-US" sz="1200" dirty="0"/>
              <a:t>자동 회복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특성을 통해 방어막 최대치를 늘여 생존확률을 늘일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 </a:t>
            </a:r>
            <a:r>
              <a:rPr lang="en-US" altLang="ko-KR" sz="1200" dirty="0"/>
              <a:t>: </a:t>
            </a:r>
            <a:r>
              <a:rPr lang="ko-KR" altLang="en-US" sz="1200" dirty="0"/>
              <a:t>사용하는 무기마다 소비되는 마나 량이 정해져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고성능의 무기일수록 마나 소비량이 증가한다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마나를</a:t>
            </a:r>
            <a:r>
              <a:rPr lang="ko-KR" altLang="en-US" sz="1200" dirty="0"/>
              <a:t> 모두 소비하면 공격을 할 수 없으며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포션과</a:t>
            </a:r>
            <a:r>
              <a:rPr lang="ko-KR" altLang="en-US" sz="1200" dirty="0"/>
              <a:t> </a:t>
            </a:r>
            <a:r>
              <a:rPr lang="en-US" altLang="ko-KR" sz="1200" dirty="0"/>
              <a:t>NPC</a:t>
            </a:r>
            <a:r>
              <a:rPr lang="ko-KR" altLang="en-US" sz="1200" dirty="0"/>
              <a:t>상호작용을 통해서만 회복 가능하다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계획없이 무기를 사용하게 되면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이후</a:t>
            </a:r>
            <a:r>
              <a:rPr lang="ko-KR" altLang="en-US" sz="1400" b="1" dirty="0">
                <a:solidFill>
                  <a:srgbClr val="FF0000"/>
                </a:solidFill>
              </a:rPr>
              <a:t>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없는 상황</a:t>
            </a:r>
            <a:r>
              <a:rPr lang="ko-KR" altLang="en-US" sz="1200" dirty="0"/>
              <a:t>이 발생하게 된다</a:t>
            </a:r>
            <a:r>
              <a:rPr lang="en-US" altLang="ko-KR" sz="1200" dirty="0"/>
              <a:t>.</a:t>
            </a:r>
          </a:p>
        </p:txBody>
      </p:sp>
      <p:pic>
        <p:nvPicPr>
          <p:cNvPr id="15" name="내용 개체 틀 33">
            <a:extLst>
              <a:ext uri="{FF2B5EF4-FFF2-40B4-BE49-F238E27FC236}">
                <a16:creationId xmlns:a16="http://schemas.microsoft.com/office/drawing/2014/main" id="{58A070AB-E39D-45A2-A066-D073CD52EB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96" y="4243069"/>
            <a:ext cx="3517697" cy="1414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4CA6AC-2A74-4417-A7F0-365F65897969}"/>
              </a:ext>
            </a:extLst>
          </p:cNvPr>
          <p:cNvSpPr txBox="1"/>
          <p:nvPr/>
        </p:nvSpPr>
        <p:spPr>
          <a:xfrm>
            <a:off x="1238711" y="3626336"/>
            <a:ext cx="3921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현재 자신의 자원 상태를 확인하고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앞으로 어떤 플레이를 할지 미리 구상할 수 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52530-E1B9-4FDA-B44A-89C14BA6D94D}"/>
              </a:ext>
            </a:extLst>
          </p:cNvPr>
          <p:cNvSpPr txBox="1"/>
          <p:nvPr/>
        </p:nvSpPr>
        <p:spPr>
          <a:xfrm>
            <a:off x="590297" y="5750976"/>
            <a:ext cx="5218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필요한 자원을 수급하기 위해 위험을 감수하는 모험을 하게 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A2B10-B981-4D05-BCA2-70163AD633EF}"/>
              </a:ext>
            </a:extLst>
          </p:cNvPr>
          <p:cNvSpPr txBox="1"/>
          <p:nvPr/>
        </p:nvSpPr>
        <p:spPr>
          <a:xfrm>
            <a:off x="1244476" y="3626342"/>
            <a:ext cx="39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현재 자신의 자원상태를 확인하고</a:t>
            </a:r>
            <a:br>
              <a:rPr lang="en-US" altLang="ko-KR" sz="1400" dirty="0"/>
            </a:br>
            <a:r>
              <a:rPr lang="ko-KR" altLang="en-US" sz="1400" dirty="0"/>
              <a:t>앞으로 어떤 플레이를 할지 미리 구상할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B78A2A-256E-4549-9B59-B7CBC9C7691A}"/>
              </a:ext>
            </a:extLst>
          </p:cNvPr>
          <p:cNvSpPr txBox="1"/>
          <p:nvPr/>
        </p:nvSpPr>
        <p:spPr>
          <a:xfrm>
            <a:off x="593047" y="5767805"/>
            <a:ext cx="5218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필요한 자원을 수급하기 위해 위험을 감수하는 모험을 하게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8333439"/>
      </p:ext>
    </p:extLst>
  </p:cSld>
  <p:clrMapOvr>
    <a:masterClrMapping/>
  </p:clrMapOvr>
</p:sld>
</file>

<file path=ppt/theme/theme1.xml><?xml version="1.0" encoding="utf-8"?>
<a:theme xmlns:a="http://schemas.openxmlformats.org/drawingml/2006/main" name="톱니바퀴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8791</TotalTime>
  <Words>4843</Words>
  <Application>Microsoft Office PowerPoint</Application>
  <PresentationFormat>와이드스크린</PresentationFormat>
  <Paragraphs>644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톱니바퀴 테마</vt:lpstr>
      <vt:lpstr>디자인 사용자 지정</vt:lpstr>
      <vt:lpstr>‘타임키퍼(Time Keeper)’ 기초 기획서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 스토리 컨셉</vt:lpstr>
      <vt:lpstr>스토리 컨셉</vt:lpstr>
      <vt:lpstr>스토리 컨셉</vt:lpstr>
      <vt:lpstr>스토리 컨셉</vt:lpstr>
      <vt:lpstr>스토리 컨셉</vt:lpstr>
      <vt:lpstr>중간 정리</vt:lpstr>
      <vt:lpstr>튜토리얼</vt:lpstr>
      <vt:lpstr>튜토리얼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481</cp:revision>
  <cp:lastPrinted>2019-12-28T14:29:27Z</cp:lastPrinted>
  <dcterms:created xsi:type="dcterms:W3CDTF">2019-10-07T05:13:37Z</dcterms:created>
  <dcterms:modified xsi:type="dcterms:W3CDTF">2020-06-17T11:46:33Z</dcterms:modified>
</cp:coreProperties>
</file>